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49"/>
  </p:notesMasterIdLst>
  <p:sldIdLst>
    <p:sldId id="256" r:id="rId3"/>
    <p:sldId id="257" r:id="rId4"/>
    <p:sldId id="287" r:id="rId5"/>
    <p:sldId id="289" r:id="rId6"/>
    <p:sldId id="262" r:id="rId7"/>
    <p:sldId id="288" r:id="rId8"/>
    <p:sldId id="263" r:id="rId9"/>
    <p:sldId id="290" r:id="rId10"/>
    <p:sldId id="327" r:id="rId11"/>
    <p:sldId id="264" r:id="rId12"/>
    <p:sldId id="265" r:id="rId13"/>
    <p:sldId id="310" r:id="rId14"/>
    <p:sldId id="284" r:id="rId15"/>
    <p:sldId id="311" r:id="rId16"/>
    <p:sldId id="312" r:id="rId17"/>
    <p:sldId id="283" r:id="rId18"/>
    <p:sldId id="326" r:id="rId19"/>
    <p:sldId id="266" r:id="rId20"/>
    <p:sldId id="314" r:id="rId21"/>
    <p:sldId id="315" r:id="rId22"/>
    <p:sldId id="316" r:id="rId23"/>
    <p:sldId id="285" r:id="rId24"/>
    <p:sldId id="286" r:id="rId25"/>
    <p:sldId id="317" r:id="rId26"/>
    <p:sldId id="318" r:id="rId27"/>
    <p:sldId id="319" r:id="rId28"/>
    <p:sldId id="320" r:id="rId29"/>
    <p:sldId id="322" r:id="rId30"/>
    <p:sldId id="261" r:id="rId31"/>
    <p:sldId id="267" r:id="rId32"/>
    <p:sldId id="271" r:id="rId33"/>
    <p:sldId id="273" r:id="rId34"/>
    <p:sldId id="323" r:id="rId35"/>
    <p:sldId id="324" r:id="rId36"/>
    <p:sldId id="321" r:id="rId37"/>
    <p:sldId id="296" r:id="rId38"/>
    <p:sldId id="295" r:id="rId39"/>
    <p:sldId id="297" r:id="rId40"/>
    <p:sldId id="308" r:id="rId41"/>
    <p:sldId id="325" r:id="rId42"/>
    <p:sldId id="292" r:id="rId43"/>
    <p:sldId id="293" r:id="rId44"/>
    <p:sldId id="294" r:id="rId45"/>
    <p:sldId id="259" r:id="rId46"/>
    <p:sldId id="260" r:id="rId47"/>
    <p:sldId id="282" r:id="rId4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p:restoredTop sz="95946"/>
  </p:normalViewPr>
  <p:slideViewPr>
    <p:cSldViewPr snapToGrid="0" snapToObjects="1">
      <p:cViewPr varScale="1">
        <p:scale>
          <a:sx n="115" d="100"/>
          <a:sy n="115" d="100"/>
        </p:scale>
        <p:origin x="41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3T14:54:54.279"/>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3T14:55:10.434"/>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B95AB0-25EF-4172-A8DF-F0BC50F766B7}" type="datetimeFigureOut">
              <a:rPr lang="sv-SE" smtClean="0"/>
              <a:t>2026-10-08</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048AE9-FE6E-4B61-AEFB-7E6E34B4BA15}" type="slidenum">
              <a:rPr lang="sv-SE" smtClean="0"/>
              <a:t>‹#›</a:t>
            </a:fld>
            <a:endParaRPr lang="sv-SE"/>
          </a:p>
        </p:txBody>
      </p:sp>
    </p:spTree>
    <p:extLst>
      <p:ext uri="{BB962C8B-B14F-4D97-AF65-F5344CB8AC3E}">
        <p14:creationId xmlns:p14="http://schemas.microsoft.com/office/powerpoint/2010/main" val="3002746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3 095 494 / 20 = 154 775 kr/år</a:t>
            </a:r>
            <a:br>
              <a:rPr lang="sv-SE" dirty="0"/>
            </a:br>
            <a:r>
              <a:rPr lang="sv-SE" dirty="0"/>
              <a:t>45 737+ 33 697 = 79 434 kr</a:t>
            </a:r>
            <a:br>
              <a:rPr lang="sv-SE" dirty="0"/>
            </a:br>
            <a:r>
              <a:rPr lang="sv-SE" dirty="0"/>
              <a:t>Totalt 234 209 kr</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4AF63-11FC-41ED-AE24-7EF7E91920B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135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6127F8-B831-074F-9A52-7A25AFA35F17}"/>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a:extLst>
              <a:ext uri="{FF2B5EF4-FFF2-40B4-BE49-F238E27FC236}">
                <a16:creationId xmlns:a16="http://schemas.microsoft.com/office/drawing/2014/main" id="{1667F157-5AE4-5947-B482-371FC0FD2D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a:extLst>
              <a:ext uri="{FF2B5EF4-FFF2-40B4-BE49-F238E27FC236}">
                <a16:creationId xmlns:a16="http://schemas.microsoft.com/office/drawing/2014/main" id="{4CF49094-B6ED-2844-94A1-B800956287A9}"/>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5" name="Platshållare för sidfot 4">
            <a:extLst>
              <a:ext uri="{FF2B5EF4-FFF2-40B4-BE49-F238E27FC236}">
                <a16:creationId xmlns:a16="http://schemas.microsoft.com/office/drawing/2014/main" id="{89741CB5-B740-314F-ABA5-61E6D9BB150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54CD405-5FE0-3B45-864F-7045F46AA0F2}"/>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1046605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453314-4FFD-D84D-B756-C54AED62543F}"/>
              </a:ext>
            </a:extLst>
          </p:cNvPr>
          <p:cNvSpPr>
            <a:spLocks noGrp="1"/>
          </p:cNvSpPr>
          <p:nvPr>
            <p:ph type="title"/>
          </p:nvPr>
        </p:nvSpPr>
        <p:spPr/>
        <p:txBody>
          <a:bodyPr/>
          <a:lstStyle/>
          <a:p>
            <a:r>
              <a:rPr lang="sv-SE"/>
              <a:t>Klicka här för att ändra format</a:t>
            </a:r>
          </a:p>
        </p:txBody>
      </p:sp>
      <p:sp>
        <p:nvSpPr>
          <p:cNvPr id="3" name="Platshållare för innehåll 2">
            <a:extLst>
              <a:ext uri="{FF2B5EF4-FFF2-40B4-BE49-F238E27FC236}">
                <a16:creationId xmlns:a16="http://schemas.microsoft.com/office/drawing/2014/main" id="{F0BFDFDA-F180-2A44-BC57-32DDA455AF19}"/>
              </a:ext>
            </a:extLst>
          </p:cNvPr>
          <p:cNvSpPr>
            <a:spLocks noGrp="1"/>
          </p:cNvSpPr>
          <p:nvPr>
            <p:ph idx="1"/>
          </p:nvPr>
        </p:nvSpPr>
        <p:spPr/>
        <p:txBody>
          <a:bodyPr/>
          <a:lstStyle/>
          <a:p>
            <a:r>
              <a:rPr lang="sv-SE"/>
              <a:t>Klicka här för att ändra format på bakgrundstexten</a:t>
            </a:r>
          </a:p>
        </p:txBody>
      </p:sp>
      <p:sp>
        <p:nvSpPr>
          <p:cNvPr id="4" name="Platshållare för datum 3">
            <a:extLst>
              <a:ext uri="{FF2B5EF4-FFF2-40B4-BE49-F238E27FC236}">
                <a16:creationId xmlns:a16="http://schemas.microsoft.com/office/drawing/2014/main" id="{35A76A0B-AF93-A34A-8057-FCE7AB45879E}"/>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5" name="Platshållare för sidfot 4">
            <a:extLst>
              <a:ext uri="{FF2B5EF4-FFF2-40B4-BE49-F238E27FC236}">
                <a16:creationId xmlns:a16="http://schemas.microsoft.com/office/drawing/2014/main" id="{5FCA9D35-CAD8-5646-9E89-92D0D4F4CA3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CAE84BE-28FD-DE48-9E79-EE74620EE9F1}"/>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3775526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A7111EC-8D9D-F745-8522-4DC6099B733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a:extLst>
              <a:ext uri="{FF2B5EF4-FFF2-40B4-BE49-F238E27FC236}">
                <a16:creationId xmlns:a16="http://schemas.microsoft.com/office/drawing/2014/main" id="{E082BDD1-3715-0644-89A0-A5F2683CAC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sv-SE"/>
              <a:t>Klicka här för att ändra format på bakgrundstexten</a:t>
            </a:r>
          </a:p>
        </p:txBody>
      </p:sp>
      <p:sp>
        <p:nvSpPr>
          <p:cNvPr id="4" name="Platshållare för datum 3">
            <a:extLst>
              <a:ext uri="{FF2B5EF4-FFF2-40B4-BE49-F238E27FC236}">
                <a16:creationId xmlns:a16="http://schemas.microsoft.com/office/drawing/2014/main" id="{E28D07CD-0036-4E48-8ECB-9DDEE55A5A56}"/>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5" name="Platshållare för sidfot 4">
            <a:extLst>
              <a:ext uri="{FF2B5EF4-FFF2-40B4-BE49-F238E27FC236}">
                <a16:creationId xmlns:a16="http://schemas.microsoft.com/office/drawing/2014/main" id="{0068788E-34D4-EB4F-9638-F6D2B585A75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02C1213-9B01-8A43-A2DA-21DE2AEB10A5}"/>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3348879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8E9A93-7BF9-6E41-8B34-5AB7348AEF71}"/>
              </a:ext>
            </a:extLst>
          </p:cNvPr>
          <p:cNvSpPr>
            <a:spLocks noGrp="1"/>
          </p:cNvSpPr>
          <p:nvPr>
            <p:ph type="title"/>
          </p:nvPr>
        </p:nvSpPr>
        <p:spPr/>
        <p:txBody>
          <a:bodyPr/>
          <a:lstStyle/>
          <a:p>
            <a:r>
              <a:rPr lang="sv-SE"/>
              <a:t>Klicka här för att ändra format</a:t>
            </a:r>
          </a:p>
        </p:txBody>
      </p:sp>
      <p:sp>
        <p:nvSpPr>
          <p:cNvPr id="3" name="Platshållare för innehåll 2">
            <a:extLst>
              <a:ext uri="{FF2B5EF4-FFF2-40B4-BE49-F238E27FC236}">
                <a16:creationId xmlns:a16="http://schemas.microsoft.com/office/drawing/2014/main" id="{E197AB66-5094-3D40-B1F8-325398D5685C}"/>
              </a:ext>
            </a:extLst>
          </p:cNvPr>
          <p:cNvSpPr>
            <a:spLocks noGrp="1"/>
          </p:cNvSpPr>
          <p:nvPr>
            <p:ph sz="half" idx="1"/>
          </p:nvPr>
        </p:nvSpPr>
        <p:spPr>
          <a:xfrm>
            <a:off x="838200" y="1825625"/>
            <a:ext cx="5181600" cy="4351338"/>
          </a:xfrm>
        </p:spPr>
        <p:txBody>
          <a:bodyPr/>
          <a:lstStyle/>
          <a:p>
            <a:r>
              <a:rPr lang="sv-SE"/>
              <a:t>Klicka här för att ändra format på bakgrundstexten</a:t>
            </a:r>
          </a:p>
        </p:txBody>
      </p:sp>
      <p:sp>
        <p:nvSpPr>
          <p:cNvPr id="4" name="Platshållare för innehåll 3">
            <a:extLst>
              <a:ext uri="{FF2B5EF4-FFF2-40B4-BE49-F238E27FC236}">
                <a16:creationId xmlns:a16="http://schemas.microsoft.com/office/drawing/2014/main" id="{D4DFC1D4-024C-2C4C-AA92-0DB7F20ADA08}"/>
              </a:ext>
            </a:extLst>
          </p:cNvPr>
          <p:cNvSpPr>
            <a:spLocks noGrp="1"/>
          </p:cNvSpPr>
          <p:nvPr>
            <p:ph sz="half" idx="2"/>
          </p:nvPr>
        </p:nvSpPr>
        <p:spPr>
          <a:xfrm>
            <a:off x="6172200" y="1825625"/>
            <a:ext cx="5181600" cy="4351338"/>
          </a:xfrm>
        </p:spPr>
        <p:txBody>
          <a:bodyPr/>
          <a:lstStyle/>
          <a:p>
            <a:r>
              <a:rPr lang="sv-SE"/>
              <a:t>Klicka här för att ändra format på bakgrundstexten</a:t>
            </a:r>
          </a:p>
        </p:txBody>
      </p:sp>
      <p:sp>
        <p:nvSpPr>
          <p:cNvPr id="5" name="Platshållare för datum 4">
            <a:extLst>
              <a:ext uri="{FF2B5EF4-FFF2-40B4-BE49-F238E27FC236}">
                <a16:creationId xmlns:a16="http://schemas.microsoft.com/office/drawing/2014/main" id="{6078F0F7-C32C-3A40-A08E-7E541D9C816E}"/>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6" name="Platshållare för sidfot 5">
            <a:extLst>
              <a:ext uri="{FF2B5EF4-FFF2-40B4-BE49-F238E27FC236}">
                <a16:creationId xmlns:a16="http://schemas.microsoft.com/office/drawing/2014/main" id="{8E3F924A-F645-104B-A9D8-037357E4832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92F7580-93FA-D245-8B38-E0DBA5075046}"/>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841325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00D2CE-6937-5945-8B3F-8892D027F7D7}"/>
              </a:ext>
            </a:extLst>
          </p:cNvPr>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a:extLst>
              <a:ext uri="{FF2B5EF4-FFF2-40B4-BE49-F238E27FC236}">
                <a16:creationId xmlns:a16="http://schemas.microsoft.com/office/drawing/2014/main" id="{B9961E4F-F788-9549-8D83-E1CF14BEB1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sv-SE"/>
              <a:t>Klicka här för att ändra format på bakgrundstexten</a:t>
            </a:r>
          </a:p>
        </p:txBody>
      </p:sp>
      <p:sp>
        <p:nvSpPr>
          <p:cNvPr id="4" name="Platshållare för innehåll 3">
            <a:extLst>
              <a:ext uri="{FF2B5EF4-FFF2-40B4-BE49-F238E27FC236}">
                <a16:creationId xmlns:a16="http://schemas.microsoft.com/office/drawing/2014/main" id="{B5D0B346-30C4-FA4C-BF0D-76757670D73A}"/>
              </a:ext>
            </a:extLst>
          </p:cNvPr>
          <p:cNvSpPr>
            <a:spLocks noGrp="1"/>
          </p:cNvSpPr>
          <p:nvPr>
            <p:ph sz="half" idx="2"/>
          </p:nvPr>
        </p:nvSpPr>
        <p:spPr>
          <a:xfrm>
            <a:off x="839788" y="2505075"/>
            <a:ext cx="5157787" cy="3684588"/>
          </a:xfrm>
        </p:spPr>
        <p:txBody>
          <a:bodyPr/>
          <a:lstStyle/>
          <a:p>
            <a:r>
              <a:rPr lang="sv-SE"/>
              <a:t>Klicka här för att ändra format på bakgrundstexten</a:t>
            </a:r>
          </a:p>
        </p:txBody>
      </p:sp>
      <p:sp>
        <p:nvSpPr>
          <p:cNvPr id="5" name="Platshållare för text 4">
            <a:extLst>
              <a:ext uri="{FF2B5EF4-FFF2-40B4-BE49-F238E27FC236}">
                <a16:creationId xmlns:a16="http://schemas.microsoft.com/office/drawing/2014/main" id="{1D37B4CF-022E-144D-898B-1EA316ABAE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sv-SE"/>
              <a:t>Klicka här för att ändra format på bakgrundstexten</a:t>
            </a:r>
          </a:p>
        </p:txBody>
      </p:sp>
      <p:sp>
        <p:nvSpPr>
          <p:cNvPr id="6" name="Platshållare för innehåll 5">
            <a:extLst>
              <a:ext uri="{FF2B5EF4-FFF2-40B4-BE49-F238E27FC236}">
                <a16:creationId xmlns:a16="http://schemas.microsoft.com/office/drawing/2014/main" id="{6CFEB6C8-501E-FF42-A112-2DF683DC7645}"/>
              </a:ext>
            </a:extLst>
          </p:cNvPr>
          <p:cNvSpPr>
            <a:spLocks noGrp="1"/>
          </p:cNvSpPr>
          <p:nvPr>
            <p:ph sz="quarter" idx="4"/>
          </p:nvPr>
        </p:nvSpPr>
        <p:spPr>
          <a:xfrm>
            <a:off x="6172200" y="2505075"/>
            <a:ext cx="5183188" cy="3684588"/>
          </a:xfrm>
        </p:spPr>
        <p:txBody>
          <a:bodyPr/>
          <a:lstStyle/>
          <a:p>
            <a:r>
              <a:rPr lang="sv-SE"/>
              <a:t>Klicka här för att ändra format på bakgrundstexten</a:t>
            </a:r>
          </a:p>
        </p:txBody>
      </p:sp>
      <p:sp>
        <p:nvSpPr>
          <p:cNvPr id="7" name="Platshållare för datum 6">
            <a:extLst>
              <a:ext uri="{FF2B5EF4-FFF2-40B4-BE49-F238E27FC236}">
                <a16:creationId xmlns:a16="http://schemas.microsoft.com/office/drawing/2014/main" id="{678E609D-3E81-3A47-B659-02A62FA23F8F}"/>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8" name="Platshållare för sidfot 7">
            <a:extLst>
              <a:ext uri="{FF2B5EF4-FFF2-40B4-BE49-F238E27FC236}">
                <a16:creationId xmlns:a16="http://schemas.microsoft.com/office/drawing/2014/main" id="{DA866ED9-BBDD-0647-A70B-169BE2161372}"/>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1368CB3-DA16-AE44-A935-771A949072F7}"/>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1796642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C8C436-3FD2-3140-906C-6F42D8A81431}"/>
              </a:ext>
            </a:extLst>
          </p:cNvPr>
          <p:cNvSpPr>
            <a:spLocks noGrp="1"/>
          </p:cNvSpPr>
          <p:nvPr>
            <p:ph type="title"/>
          </p:nvPr>
        </p:nvSpPr>
        <p:spPr/>
        <p:txBody>
          <a:bodyPr/>
          <a:lstStyle/>
          <a:p>
            <a:r>
              <a:rPr lang="sv-SE"/>
              <a:t>Klicka här för att ändra format</a:t>
            </a:r>
          </a:p>
        </p:txBody>
      </p:sp>
      <p:sp>
        <p:nvSpPr>
          <p:cNvPr id="3" name="Platshållare för datum 2">
            <a:extLst>
              <a:ext uri="{FF2B5EF4-FFF2-40B4-BE49-F238E27FC236}">
                <a16:creationId xmlns:a16="http://schemas.microsoft.com/office/drawing/2014/main" id="{678BB068-2596-BC43-B3D9-98EFD03BC544}"/>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4" name="Platshållare för sidfot 3">
            <a:extLst>
              <a:ext uri="{FF2B5EF4-FFF2-40B4-BE49-F238E27FC236}">
                <a16:creationId xmlns:a16="http://schemas.microsoft.com/office/drawing/2014/main" id="{37F36EE0-FD7A-4C4A-BCBF-8B7990CB38E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39EA6B4-450B-DC44-8B8D-A3C4CB88DD93}"/>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215856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B55273A-0E99-7345-A6F8-F8432A5916C1}"/>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3" name="Platshållare för sidfot 2">
            <a:extLst>
              <a:ext uri="{FF2B5EF4-FFF2-40B4-BE49-F238E27FC236}">
                <a16:creationId xmlns:a16="http://schemas.microsoft.com/office/drawing/2014/main" id="{A05385B8-2227-AA48-BEC3-D202F014A4B2}"/>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0D7D625-DF5C-7C46-96F6-D955F1EEAE1A}"/>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923922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113B0F-5D31-8B48-831B-4D98F8F52AA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a:extLst>
              <a:ext uri="{FF2B5EF4-FFF2-40B4-BE49-F238E27FC236}">
                <a16:creationId xmlns:a16="http://schemas.microsoft.com/office/drawing/2014/main" id="{E0C82FB7-D009-E244-AD4D-236734B350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sv-SE"/>
              <a:t>Klicka här för att ändra format på bakgrundstexten</a:t>
            </a:r>
          </a:p>
        </p:txBody>
      </p:sp>
      <p:sp>
        <p:nvSpPr>
          <p:cNvPr id="4" name="Platshållare för text 3">
            <a:extLst>
              <a:ext uri="{FF2B5EF4-FFF2-40B4-BE49-F238E27FC236}">
                <a16:creationId xmlns:a16="http://schemas.microsoft.com/office/drawing/2014/main" id="{DE98151D-EC41-9343-A490-ECC75E0385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sv-SE"/>
              <a:t>Klicka här för att ändra format på bakgrundstexten</a:t>
            </a:r>
          </a:p>
        </p:txBody>
      </p:sp>
      <p:sp>
        <p:nvSpPr>
          <p:cNvPr id="5" name="Platshållare för datum 4">
            <a:extLst>
              <a:ext uri="{FF2B5EF4-FFF2-40B4-BE49-F238E27FC236}">
                <a16:creationId xmlns:a16="http://schemas.microsoft.com/office/drawing/2014/main" id="{D8D91C1D-C1FE-8149-B1CA-E434A8AC0D13}"/>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6" name="Platshållare för sidfot 5">
            <a:extLst>
              <a:ext uri="{FF2B5EF4-FFF2-40B4-BE49-F238E27FC236}">
                <a16:creationId xmlns:a16="http://schemas.microsoft.com/office/drawing/2014/main" id="{E094F8C9-B859-8243-8BD2-A12CB047226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06B6DF3-134A-9747-9403-1534FA86B3CC}"/>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3259208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056016-7525-0946-B603-3FD2EAB6073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a:extLst>
              <a:ext uri="{FF2B5EF4-FFF2-40B4-BE49-F238E27FC236}">
                <a16:creationId xmlns:a16="http://schemas.microsoft.com/office/drawing/2014/main" id="{1410A5ED-6F37-204A-BAE9-1D43494E85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11136B4-0023-E54B-952C-E0D364DBD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sv-SE"/>
              <a:t>Klicka här för att ändra format på bakgrundstexten</a:t>
            </a:r>
          </a:p>
        </p:txBody>
      </p:sp>
      <p:sp>
        <p:nvSpPr>
          <p:cNvPr id="5" name="Platshållare för datum 4">
            <a:extLst>
              <a:ext uri="{FF2B5EF4-FFF2-40B4-BE49-F238E27FC236}">
                <a16:creationId xmlns:a16="http://schemas.microsoft.com/office/drawing/2014/main" id="{BD3BC5D5-3A44-F54B-AD00-E6E14EA96901}"/>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6" name="Platshållare för sidfot 5">
            <a:extLst>
              <a:ext uri="{FF2B5EF4-FFF2-40B4-BE49-F238E27FC236}">
                <a16:creationId xmlns:a16="http://schemas.microsoft.com/office/drawing/2014/main" id="{19EB60B1-648C-EE40-A87A-6DD6CE31148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255D108-C7FF-D240-BFA4-DF40DEC10565}"/>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378038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232266-7131-874C-B259-337E9C76F271}"/>
              </a:ext>
            </a:extLst>
          </p:cNvPr>
          <p:cNvSpPr>
            <a:spLocks noGrp="1"/>
          </p:cNvSpPr>
          <p:nvPr>
            <p:ph type="title"/>
          </p:nvPr>
        </p:nvSpPr>
        <p:spPr/>
        <p:txBody>
          <a:bodyPr/>
          <a:lstStyle/>
          <a:p>
            <a:r>
              <a:rPr lang="sv-SE"/>
              <a:t>Klicka här för att ändra format</a:t>
            </a:r>
          </a:p>
        </p:txBody>
      </p:sp>
      <p:sp>
        <p:nvSpPr>
          <p:cNvPr id="3" name="Platshållare för lodrät text 2">
            <a:extLst>
              <a:ext uri="{FF2B5EF4-FFF2-40B4-BE49-F238E27FC236}">
                <a16:creationId xmlns:a16="http://schemas.microsoft.com/office/drawing/2014/main" id="{839CC1F5-F30A-4145-BAD1-A47DF0CF94D1}"/>
              </a:ext>
            </a:extLst>
          </p:cNvPr>
          <p:cNvSpPr>
            <a:spLocks noGrp="1"/>
          </p:cNvSpPr>
          <p:nvPr>
            <p:ph type="body" orient="vert" idx="1"/>
          </p:nvPr>
        </p:nvSpPr>
        <p:spPr/>
        <p:txBody>
          <a:bodyPr vert="eaVert"/>
          <a:lstStyle/>
          <a:p>
            <a:r>
              <a:rPr lang="sv-SE"/>
              <a:t>Klicka här för att ändra format på bakgrundstexten</a:t>
            </a:r>
          </a:p>
        </p:txBody>
      </p:sp>
      <p:sp>
        <p:nvSpPr>
          <p:cNvPr id="4" name="Platshållare för datum 3">
            <a:extLst>
              <a:ext uri="{FF2B5EF4-FFF2-40B4-BE49-F238E27FC236}">
                <a16:creationId xmlns:a16="http://schemas.microsoft.com/office/drawing/2014/main" id="{A470B960-63DB-2A43-82B2-F819762741CF}"/>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5" name="Platshållare för sidfot 4">
            <a:extLst>
              <a:ext uri="{FF2B5EF4-FFF2-40B4-BE49-F238E27FC236}">
                <a16:creationId xmlns:a16="http://schemas.microsoft.com/office/drawing/2014/main" id="{788FAC9A-D913-A444-ADC9-61984BE6583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93C5937-3E1C-2F45-9785-67CC053F44D6}"/>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3498077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75B2C78-7CC3-A349-81F5-5115AD3439BB}"/>
              </a:ext>
            </a:extLst>
          </p:cNvPr>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a:extLst>
              <a:ext uri="{FF2B5EF4-FFF2-40B4-BE49-F238E27FC236}">
                <a16:creationId xmlns:a16="http://schemas.microsoft.com/office/drawing/2014/main" id="{B49B42A9-64E8-1048-9125-E1307825DBE6}"/>
              </a:ext>
            </a:extLst>
          </p:cNvPr>
          <p:cNvSpPr>
            <a:spLocks noGrp="1"/>
          </p:cNvSpPr>
          <p:nvPr>
            <p:ph type="body" orient="vert" idx="1"/>
          </p:nvPr>
        </p:nvSpPr>
        <p:spPr>
          <a:xfrm>
            <a:off x="838200" y="365125"/>
            <a:ext cx="7734300" cy="5811838"/>
          </a:xfrm>
        </p:spPr>
        <p:txBody>
          <a:bodyPr vert="eaVert"/>
          <a:lstStyle/>
          <a:p>
            <a:r>
              <a:rPr lang="sv-SE"/>
              <a:t>Klicka här för att ändra format på bakgrundstexten</a:t>
            </a:r>
          </a:p>
        </p:txBody>
      </p:sp>
      <p:sp>
        <p:nvSpPr>
          <p:cNvPr id="4" name="Platshållare för datum 3">
            <a:extLst>
              <a:ext uri="{FF2B5EF4-FFF2-40B4-BE49-F238E27FC236}">
                <a16:creationId xmlns:a16="http://schemas.microsoft.com/office/drawing/2014/main" id="{3D0BC7F4-F545-2349-B801-AC4D2A0EEBD8}"/>
              </a:ext>
            </a:extLst>
          </p:cNvPr>
          <p:cNvSpPr>
            <a:spLocks noGrp="1"/>
          </p:cNvSpPr>
          <p:nvPr>
            <p:ph type="dt" sz="half" idx="10"/>
          </p:nvPr>
        </p:nvSpPr>
        <p:spPr/>
        <p:txBody>
          <a:bodyPr/>
          <a:lstStyle/>
          <a:p>
            <a:fld id="{A052E055-9849-4640-9400-D8C57F6A4178}" type="datetimeFigureOut">
              <a:rPr lang="sv-SE" smtClean="0"/>
              <a:t>2026-10-08</a:t>
            </a:fld>
            <a:endParaRPr lang="sv-SE"/>
          </a:p>
        </p:txBody>
      </p:sp>
      <p:sp>
        <p:nvSpPr>
          <p:cNvPr id="5" name="Platshållare för sidfot 4">
            <a:extLst>
              <a:ext uri="{FF2B5EF4-FFF2-40B4-BE49-F238E27FC236}">
                <a16:creationId xmlns:a16="http://schemas.microsoft.com/office/drawing/2014/main" id="{6C670948-A131-794B-A94C-689A7430818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DEDE85B-6AB1-804B-AD44-8BEEBF37851D}"/>
              </a:ext>
            </a:extLst>
          </p:cNvPr>
          <p:cNvSpPr>
            <a:spLocks noGrp="1"/>
          </p:cNvSpPr>
          <p:nvPr>
            <p:ph type="sldNum" sz="quarter" idx="12"/>
          </p:nvPr>
        </p:nvSpPr>
        <p:spPr/>
        <p:txBody>
          <a:bodyPr/>
          <a:lstStyle/>
          <a:p>
            <a:fld id="{53C2EEE0-97F2-6D48-90BC-E4FF21130BCC}" type="slidenum">
              <a:rPr lang="sv-SE" smtClean="0"/>
              <a:t>‹#›</a:t>
            </a:fld>
            <a:endParaRPr lang="sv-SE"/>
          </a:p>
        </p:txBody>
      </p:sp>
    </p:spTree>
    <p:extLst>
      <p:ext uri="{BB962C8B-B14F-4D97-AF65-F5344CB8AC3E}">
        <p14:creationId xmlns:p14="http://schemas.microsoft.com/office/powerpoint/2010/main" val="4159007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87933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8872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7457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05292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7500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675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54911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95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397105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3563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22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akgrun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AD31942-ECDD-C74F-8874-D9335B5AD6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a:extLst>
              <a:ext uri="{FF2B5EF4-FFF2-40B4-BE49-F238E27FC236}">
                <a16:creationId xmlns:a16="http://schemas.microsoft.com/office/drawing/2014/main" id="{5E519A2F-7B6C-F844-9E5F-AE791BBA30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sv-SE"/>
              <a:t>Klicka här för att ändra format på bakgrundstexten</a:t>
            </a:r>
          </a:p>
        </p:txBody>
      </p:sp>
      <p:sp>
        <p:nvSpPr>
          <p:cNvPr id="4" name="Platshållare för datum 3">
            <a:extLst>
              <a:ext uri="{FF2B5EF4-FFF2-40B4-BE49-F238E27FC236}">
                <a16:creationId xmlns:a16="http://schemas.microsoft.com/office/drawing/2014/main" id="{15A4F084-871E-5D46-BEF2-59D5D5B53B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52E055-9849-4640-9400-D8C57F6A4178}" type="datetimeFigureOut">
              <a:rPr lang="sv-SE" smtClean="0"/>
              <a:t>2026-10-08</a:t>
            </a:fld>
            <a:endParaRPr lang="sv-SE"/>
          </a:p>
        </p:txBody>
      </p:sp>
      <p:sp>
        <p:nvSpPr>
          <p:cNvPr id="5" name="Platshållare för sidfot 4">
            <a:extLst>
              <a:ext uri="{FF2B5EF4-FFF2-40B4-BE49-F238E27FC236}">
                <a16:creationId xmlns:a16="http://schemas.microsoft.com/office/drawing/2014/main" id="{1BAF8D56-A516-1349-9260-10C619F58D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20AD1FA4-BD35-BB45-B3A8-D4D239335E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C2EEE0-97F2-6D48-90BC-E4FF21130BCC}" type="slidenum">
              <a:rPr lang="sv-SE" smtClean="0"/>
              <a:t>‹#›</a:t>
            </a:fld>
            <a:endParaRPr lang="sv-SE"/>
          </a:p>
        </p:txBody>
      </p:sp>
    </p:spTree>
    <p:extLst>
      <p:ext uri="{BB962C8B-B14F-4D97-AF65-F5344CB8AC3E}">
        <p14:creationId xmlns:p14="http://schemas.microsoft.com/office/powerpoint/2010/main" val="2870128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10/8/26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20990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customXml" Target="../ink/ink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F11054-99D9-7645-9FAF-B4494D4EE7B7}"/>
              </a:ext>
            </a:extLst>
          </p:cNvPr>
          <p:cNvSpPr>
            <a:spLocks noGrp="1"/>
          </p:cNvSpPr>
          <p:nvPr>
            <p:ph type="ctrTitle"/>
          </p:nvPr>
        </p:nvSpPr>
        <p:spPr/>
        <p:txBody>
          <a:bodyPr/>
          <a:lstStyle/>
          <a:p>
            <a:endParaRPr lang="sv-SE"/>
          </a:p>
        </p:txBody>
      </p:sp>
      <p:sp>
        <p:nvSpPr>
          <p:cNvPr id="3" name="Underrubrik 2">
            <a:extLst>
              <a:ext uri="{FF2B5EF4-FFF2-40B4-BE49-F238E27FC236}">
                <a16:creationId xmlns:a16="http://schemas.microsoft.com/office/drawing/2014/main" id="{530E5BDF-48DE-964A-ABBB-8D2B555E09E7}"/>
              </a:ext>
            </a:extLst>
          </p:cNvPr>
          <p:cNvSpPr>
            <a:spLocks noGrp="1"/>
          </p:cNvSpPr>
          <p:nvPr>
            <p:ph type="subTitle" idx="1"/>
          </p:nvPr>
        </p:nvSpPr>
        <p:spPr/>
        <p:txBody>
          <a:bodyPr/>
          <a:lstStyle/>
          <a:p>
            <a:endParaRPr lang="sv-SE"/>
          </a:p>
        </p:txBody>
      </p:sp>
      <p:pic>
        <p:nvPicPr>
          <p:cNvPr id="5" name="Bildobjekt 4">
            <a:extLst>
              <a:ext uri="{FF2B5EF4-FFF2-40B4-BE49-F238E27FC236}">
                <a16:creationId xmlns:a16="http://schemas.microsoft.com/office/drawing/2014/main" id="{154C4DD1-3EFC-864E-BA0A-86F7B05D7DE4}"/>
              </a:ext>
            </a:extLst>
          </p:cNvPr>
          <p:cNvPicPr>
            <a:picLocks noChangeAspect="1"/>
          </p:cNvPicPr>
          <p:nvPr/>
        </p:nvPicPr>
        <p:blipFill>
          <a:blip r:embed="rId2"/>
          <a:stretch>
            <a:fillRect/>
          </a:stretch>
        </p:blipFill>
        <p:spPr>
          <a:xfrm>
            <a:off x="0" y="0"/>
            <a:ext cx="10970381" cy="6858000"/>
          </a:xfrm>
          <a:prstGeom prst="rect">
            <a:avLst/>
          </a:prstGeom>
        </p:spPr>
      </p:pic>
      <p:sp>
        <p:nvSpPr>
          <p:cNvPr id="6" name="textruta 5">
            <a:extLst>
              <a:ext uri="{FF2B5EF4-FFF2-40B4-BE49-F238E27FC236}">
                <a16:creationId xmlns:a16="http://schemas.microsoft.com/office/drawing/2014/main" id="{37901EE1-00FE-A94D-900A-5B976412D6D5}"/>
              </a:ext>
            </a:extLst>
          </p:cNvPr>
          <p:cNvSpPr txBox="1"/>
          <p:nvPr/>
        </p:nvSpPr>
        <p:spPr>
          <a:xfrm>
            <a:off x="5956253" y="1236659"/>
            <a:ext cx="5706319" cy="646331"/>
          </a:xfrm>
          <a:prstGeom prst="rect">
            <a:avLst/>
          </a:prstGeom>
          <a:noFill/>
        </p:spPr>
        <p:txBody>
          <a:bodyPr wrap="square" rtlCol="0">
            <a:spAutoFit/>
          </a:bodyPr>
          <a:lstStyle/>
          <a:p>
            <a:r>
              <a:rPr lang="sv-SE" sz="3600" dirty="0"/>
              <a:t>ÅRSMÖTE 11 april, 2026</a:t>
            </a:r>
          </a:p>
        </p:txBody>
      </p:sp>
      <p:sp>
        <p:nvSpPr>
          <p:cNvPr id="7" name="textruta 6">
            <a:extLst>
              <a:ext uri="{FF2B5EF4-FFF2-40B4-BE49-F238E27FC236}">
                <a16:creationId xmlns:a16="http://schemas.microsoft.com/office/drawing/2014/main" id="{EEBA7F1E-5C22-CE4D-A15C-C073A9FA655C}"/>
              </a:ext>
            </a:extLst>
          </p:cNvPr>
          <p:cNvSpPr txBox="1"/>
          <p:nvPr/>
        </p:nvSpPr>
        <p:spPr>
          <a:xfrm>
            <a:off x="6155181" y="5257800"/>
            <a:ext cx="5507391" cy="830997"/>
          </a:xfrm>
          <a:prstGeom prst="rect">
            <a:avLst/>
          </a:prstGeom>
          <a:noFill/>
        </p:spPr>
        <p:txBody>
          <a:bodyPr wrap="square" rtlCol="0">
            <a:spAutoFit/>
          </a:bodyPr>
          <a:lstStyle/>
          <a:p>
            <a:r>
              <a:rPr lang="sv-SE" sz="4800" b="1" i="1" dirty="0"/>
              <a:t>Välkomna!</a:t>
            </a:r>
            <a:endParaRPr lang="sv-SE" sz="4800" b="1" i="1" dirty="0">
              <a:latin typeface="Brush Script Std" panose="03060802040607070404" pitchFamily="66" charset="77"/>
            </a:endParaRPr>
          </a:p>
        </p:txBody>
      </p:sp>
    </p:spTree>
    <p:extLst>
      <p:ext uri="{BB962C8B-B14F-4D97-AF65-F5344CB8AC3E}">
        <p14:creationId xmlns:p14="http://schemas.microsoft.com/office/powerpoint/2010/main" val="2314216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7D4D30-F487-604F-8417-ED4D25C86D29}"/>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2CC53618-EFC8-F347-9288-0EFB79A5B804}"/>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8180E90C-E6B0-FA48-8EDF-E57642FB0C27}"/>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Tree>
    <p:extLst>
      <p:ext uri="{BB962C8B-B14F-4D97-AF65-F5344CB8AC3E}">
        <p14:creationId xmlns:p14="http://schemas.microsoft.com/office/powerpoint/2010/main" val="1371058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2BF7A-83D4-25F6-D45B-74AAC907DF2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7915D6B-F636-60FF-80C0-CFF44BEEDA57}"/>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44331047-BA32-D8E0-C377-518CD12F966F}"/>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106723E3-1ED6-FA72-6ED4-1513527EE798}"/>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2D07DF75-0FB2-CB28-5F81-03287A4AB78B}"/>
              </a:ext>
            </a:extLst>
          </p:cNvPr>
          <p:cNvSpPr/>
          <p:nvPr/>
        </p:nvSpPr>
        <p:spPr>
          <a:xfrm>
            <a:off x="1936376" y="365125"/>
            <a:ext cx="4808669" cy="173799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06882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0FA77-20C7-6E2A-251A-F0A68B48E5C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563F920-FCA6-4F02-36A0-228F7D99E63D}"/>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CAE53AFA-BFFB-1220-C97A-0DFDCCF4D82C}"/>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AD945026-9493-8169-56F0-697B176E22D9}"/>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52CF749E-1A6F-E0F8-9F50-1FF8796BCF03}"/>
              </a:ext>
            </a:extLst>
          </p:cNvPr>
          <p:cNvSpPr/>
          <p:nvPr/>
        </p:nvSpPr>
        <p:spPr>
          <a:xfrm>
            <a:off x="2076226" y="2022438"/>
            <a:ext cx="5744583"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273859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DF8CC9-DD08-A043-8910-D9B4B0D8AED7}"/>
              </a:ext>
            </a:extLst>
          </p:cNvPr>
          <p:cNvSpPr>
            <a:spLocks noGrp="1"/>
          </p:cNvSpPr>
          <p:nvPr>
            <p:ph type="title"/>
          </p:nvPr>
        </p:nvSpPr>
        <p:spPr/>
        <p:txBody>
          <a:bodyPr/>
          <a:lstStyle/>
          <a:p>
            <a:r>
              <a:rPr lang="sv-SE" dirty="0"/>
              <a:t>Årsmötesprotoll 2025-04-12</a:t>
            </a:r>
          </a:p>
        </p:txBody>
      </p:sp>
      <p:sp>
        <p:nvSpPr>
          <p:cNvPr id="3" name="Platshållare för innehåll 2">
            <a:extLst>
              <a:ext uri="{FF2B5EF4-FFF2-40B4-BE49-F238E27FC236}">
                <a16:creationId xmlns:a16="http://schemas.microsoft.com/office/drawing/2014/main" id="{CE915EC4-C61E-914B-A293-30FE963D15D7}"/>
              </a:ext>
            </a:extLst>
          </p:cNvPr>
          <p:cNvSpPr>
            <a:spLocks noGrp="1"/>
          </p:cNvSpPr>
          <p:nvPr>
            <p:ph idx="1"/>
          </p:nvPr>
        </p:nvSpPr>
        <p:spPr>
          <a:xfrm>
            <a:off x="838200" y="1495687"/>
            <a:ext cx="10515600" cy="4351338"/>
          </a:xfrm>
        </p:spPr>
        <p:txBody>
          <a:bodyPr>
            <a:normAutofit fontScale="92500"/>
          </a:bodyPr>
          <a:lstStyle/>
          <a:p>
            <a:pPr marL="0" indent="0">
              <a:buNone/>
            </a:pPr>
            <a:endParaRPr lang="sv-SE" dirty="0"/>
          </a:p>
          <a:p>
            <a:r>
              <a:rPr lang="sv-SE" dirty="0"/>
              <a:t>Överskott 76 390 kr</a:t>
            </a:r>
          </a:p>
          <a:p>
            <a:r>
              <a:rPr lang="sv-SE" dirty="0"/>
              <a:t>Arrendeavtalet</a:t>
            </a:r>
          </a:p>
          <a:p>
            <a:r>
              <a:rPr lang="sv-SE" dirty="0"/>
              <a:t>Underhållsplanen</a:t>
            </a:r>
          </a:p>
          <a:p>
            <a:r>
              <a:rPr lang="sv-SE" dirty="0"/>
              <a:t>Båtplatskön och 2:a handsuthyrning</a:t>
            </a:r>
          </a:p>
          <a:p>
            <a:r>
              <a:rPr lang="sv-SE" dirty="0"/>
              <a:t>Hur skall styrelsen arvoderas? Förslag nästa årsmöte.</a:t>
            </a:r>
          </a:p>
          <a:p>
            <a:r>
              <a:rPr lang="sv-SE" dirty="0"/>
              <a:t>Höjning av gästhamnsavgiften med 10 kr per dygn. Styrelsen skall komma med förslag på annan differentiering mellan större och mindra båtar.</a:t>
            </a:r>
          </a:p>
          <a:p>
            <a:r>
              <a:rPr lang="sv-SE" dirty="0"/>
              <a:t>Övriga frågor; protokoll på hemsidan</a:t>
            </a:r>
          </a:p>
          <a:p>
            <a:endParaRPr lang="sv-SE" dirty="0"/>
          </a:p>
        </p:txBody>
      </p:sp>
      <p:pic>
        <p:nvPicPr>
          <p:cNvPr id="4" name="Platshållare för innehåll 4">
            <a:extLst>
              <a:ext uri="{FF2B5EF4-FFF2-40B4-BE49-F238E27FC236}">
                <a16:creationId xmlns:a16="http://schemas.microsoft.com/office/drawing/2014/main" id="{8F097588-0965-4F4D-A6C7-09D04D6A4766}"/>
              </a:ext>
            </a:extLst>
          </p:cNvPr>
          <p:cNvPicPr>
            <a:picLocks noChangeAspect="1"/>
          </p:cNvPicPr>
          <p:nvPr/>
        </p:nvPicPr>
        <p:blipFill>
          <a:blip r:embed="rId2"/>
          <a:stretch>
            <a:fillRect/>
          </a:stretch>
        </p:blipFill>
        <p:spPr>
          <a:xfrm>
            <a:off x="10208871" y="365125"/>
            <a:ext cx="1485598" cy="928704"/>
          </a:xfrm>
          <a:prstGeom prst="rect">
            <a:avLst/>
          </a:prstGeom>
        </p:spPr>
      </p:pic>
    </p:spTree>
    <p:extLst>
      <p:ext uri="{BB962C8B-B14F-4D97-AF65-F5344CB8AC3E}">
        <p14:creationId xmlns:p14="http://schemas.microsoft.com/office/powerpoint/2010/main" val="667208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8A0A1-4F21-4ACA-157F-D03D077E625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0B67011-0C1F-9379-08DA-DC9681DAAC4C}"/>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99024795-B638-7A63-345A-503F0E234743}"/>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56A366BF-B5B9-9205-6F27-7DF99112BD1D}"/>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0F40B9F9-D0DD-775B-FA23-3D0114FEFB1D}"/>
              </a:ext>
            </a:extLst>
          </p:cNvPr>
          <p:cNvSpPr/>
          <p:nvPr/>
        </p:nvSpPr>
        <p:spPr>
          <a:xfrm>
            <a:off x="2076226" y="2302145"/>
            <a:ext cx="5744583"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689393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254C9B-C755-C747-B7E9-3610547E7BCD}"/>
              </a:ext>
            </a:extLst>
          </p:cNvPr>
          <p:cNvSpPr>
            <a:spLocks noGrp="1"/>
          </p:cNvSpPr>
          <p:nvPr>
            <p:ph type="title"/>
          </p:nvPr>
        </p:nvSpPr>
        <p:spPr/>
        <p:txBody>
          <a:bodyPr/>
          <a:lstStyle/>
          <a:p>
            <a:r>
              <a:rPr lang="sv-SE" dirty="0"/>
              <a:t>Verksamhetsberättelse 2025</a:t>
            </a:r>
          </a:p>
        </p:txBody>
      </p:sp>
      <p:sp>
        <p:nvSpPr>
          <p:cNvPr id="3" name="Platshållare för innehåll 2">
            <a:extLst>
              <a:ext uri="{FF2B5EF4-FFF2-40B4-BE49-F238E27FC236}">
                <a16:creationId xmlns:a16="http://schemas.microsoft.com/office/drawing/2014/main" id="{59E8E8C2-BE55-474B-A433-49D8AC8906D0}"/>
              </a:ext>
            </a:extLst>
          </p:cNvPr>
          <p:cNvSpPr>
            <a:spLocks noGrp="1"/>
          </p:cNvSpPr>
          <p:nvPr>
            <p:ph idx="1"/>
          </p:nvPr>
        </p:nvSpPr>
        <p:spPr>
          <a:xfrm>
            <a:off x="838200" y="1486259"/>
            <a:ext cx="10515600" cy="4857979"/>
          </a:xfrm>
        </p:spPr>
        <p:txBody>
          <a:bodyPr>
            <a:normAutofit/>
          </a:bodyPr>
          <a:lstStyle/>
          <a:p>
            <a:r>
              <a:rPr lang="sv-SE" dirty="0"/>
              <a:t>10 styrelsemöten</a:t>
            </a:r>
          </a:p>
          <a:p>
            <a:r>
              <a:rPr lang="sv-SE" dirty="0"/>
              <a:t>Höstmöte</a:t>
            </a:r>
          </a:p>
          <a:p>
            <a:r>
              <a:rPr lang="sv-SE" dirty="0"/>
              <a:t>4 arbetsdagar</a:t>
            </a:r>
          </a:p>
          <a:p>
            <a:r>
              <a:rPr lang="sv-SE" dirty="0"/>
              <a:t>Vi följer underhållsplanen men har samtidigt hanterat oförutsedda händelser.</a:t>
            </a:r>
          </a:p>
          <a:p>
            <a:pPr marL="0" indent="0">
              <a:buNone/>
            </a:pPr>
            <a:r>
              <a:rPr lang="sv-SE" dirty="0"/>
              <a:t>• Medverkan i möten med Samverkansrådet</a:t>
            </a:r>
          </a:p>
          <a:p>
            <a:pPr marL="0" indent="0">
              <a:buNone/>
            </a:pPr>
            <a:r>
              <a:rPr lang="sv-SE" dirty="0"/>
              <a:t>• Medverkan i projektgrupp för ”Servicehuset”</a:t>
            </a:r>
          </a:p>
          <a:p>
            <a:pPr marL="0" indent="0">
              <a:buNone/>
            </a:pPr>
            <a:r>
              <a:rPr lang="sv-SE" dirty="0"/>
              <a:t>• Aktiv i  onsdagsgruppen (fixargruppen)</a:t>
            </a:r>
          </a:p>
          <a:p>
            <a:pPr marL="0" indent="0">
              <a:buNone/>
            </a:pPr>
            <a:r>
              <a:rPr lang="sv-SE" dirty="0"/>
              <a:t>• Samtal/brev/kontakt med Tjörns hamnar/politiker.</a:t>
            </a:r>
          </a:p>
          <a:p>
            <a:pPr marL="0" indent="0">
              <a:buNone/>
            </a:pPr>
            <a:endParaRPr lang="sv-SE" dirty="0"/>
          </a:p>
          <a:p>
            <a:pPr marL="0" indent="0">
              <a:buNone/>
            </a:pPr>
            <a:endParaRPr lang="sv-SE" dirty="0"/>
          </a:p>
        </p:txBody>
      </p:sp>
      <p:pic>
        <p:nvPicPr>
          <p:cNvPr id="4" name="Platshållare för innehåll 4">
            <a:extLst>
              <a:ext uri="{FF2B5EF4-FFF2-40B4-BE49-F238E27FC236}">
                <a16:creationId xmlns:a16="http://schemas.microsoft.com/office/drawing/2014/main" id="{C5560B21-1569-374C-B620-B3C62F0313AE}"/>
              </a:ext>
            </a:extLst>
          </p:cNvPr>
          <p:cNvPicPr>
            <a:picLocks noChangeAspect="1"/>
          </p:cNvPicPr>
          <p:nvPr/>
        </p:nvPicPr>
        <p:blipFill>
          <a:blip r:embed="rId2"/>
          <a:stretch>
            <a:fillRect/>
          </a:stretch>
        </p:blipFill>
        <p:spPr>
          <a:xfrm>
            <a:off x="10208871" y="365125"/>
            <a:ext cx="1485598" cy="928704"/>
          </a:xfrm>
          <a:prstGeom prst="rect">
            <a:avLst/>
          </a:prstGeom>
        </p:spPr>
      </p:pic>
    </p:spTree>
    <p:extLst>
      <p:ext uri="{BB962C8B-B14F-4D97-AF65-F5344CB8AC3E}">
        <p14:creationId xmlns:p14="http://schemas.microsoft.com/office/powerpoint/2010/main" val="4088894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E8982-A908-5C77-EDEC-801C6FD589D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B75BCD7-AB77-66D5-90F9-D650F192AB9C}"/>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43AFB3F3-7486-A39F-46CC-F91D36FD4080}"/>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A9157401-2E82-493B-00DB-FCC954667C8A}"/>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1287B0CD-942C-70EB-8E4A-674B4D8F7AD9}"/>
              </a:ext>
            </a:extLst>
          </p:cNvPr>
          <p:cNvSpPr/>
          <p:nvPr/>
        </p:nvSpPr>
        <p:spPr>
          <a:xfrm>
            <a:off x="2076226" y="2587226"/>
            <a:ext cx="5744583"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329239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48BFAA52-E7AA-F141-A5B9-5AE132D49726}"/>
              </a:ext>
            </a:extLst>
          </p:cNvPr>
          <p:cNvPicPr>
            <a:picLocks noChangeAspect="1"/>
          </p:cNvPicPr>
          <p:nvPr/>
        </p:nvPicPr>
        <p:blipFill>
          <a:blip r:embed="rId2"/>
          <a:stretch>
            <a:fillRect/>
          </a:stretch>
        </p:blipFill>
        <p:spPr>
          <a:xfrm>
            <a:off x="10091223" y="422030"/>
            <a:ext cx="1631853" cy="1019908"/>
          </a:xfrm>
          <a:prstGeom prst="rect">
            <a:avLst/>
          </a:prstGeom>
        </p:spPr>
      </p:pic>
      <p:pic>
        <p:nvPicPr>
          <p:cNvPr id="62" name="Bildobjekt 61">
            <a:extLst>
              <a:ext uri="{FF2B5EF4-FFF2-40B4-BE49-F238E27FC236}">
                <a16:creationId xmlns:a16="http://schemas.microsoft.com/office/drawing/2014/main" id="{EC9B95E7-E194-F048-BC93-16EB928BFB67}"/>
              </a:ext>
            </a:extLst>
          </p:cNvPr>
          <p:cNvPicPr>
            <a:picLocks noChangeAspect="1"/>
          </p:cNvPicPr>
          <p:nvPr/>
        </p:nvPicPr>
        <p:blipFill>
          <a:blip r:embed="rId3"/>
          <a:stretch>
            <a:fillRect/>
          </a:stretch>
        </p:blipFill>
        <p:spPr>
          <a:xfrm>
            <a:off x="1265566" y="0"/>
            <a:ext cx="8089976" cy="6858000"/>
          </a:xfrm>
          <a:prstGeom prst="rect">
            <a:avLst/>
          </a:prstGeom>
        </p:spPr>
      </p:pic>
    </p:spTree>
    <p:extLst>
      <p:ext uri="{BB962C8B-B14F-4D97-AF65-F5344CB8AC3E}">
        <p14:creationId xmlns:p14="http://schemas.microsoft.com/office/powerpoint/2010/main" val="2450984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5499C36E-A13D-B34A-B810-F312FF18BE50}"/>
              </a:ext>
            </a:extLst>
          </p:cNvPr>
          <p:cNvPicPr>
            <a:picLocks noChangeAspect="1"/>
          </p:cNvPicPr>
          <p:nvPr/>
        </p:nvPicPr>
        <p:blipFill>
          <a:blip r:embed="rId2"/>
          <a:stretch>
            <a:fillRect/>
          </a:stretch>
        </p:blipFill>
        <p:spPr>
          <a:xfrm>
            <a:off x="10091223" y="422030"/>
            <a:ext cx="1631853" cy="1019908"/>
          </a:xfrm>
          <a:prstGeom prst="rect">
            <a:avLst/>
          </a:prstGeom>
        </p:spPr>
      </p:pic>
      <p:pic>
        <p:nvPicPr>
          <p:cNvPr id="4" name="Bildobjekt 3">
            <a:extLst>
              <a:ext uri="{FF2B5EF4-FFF2-40B4-BE49-F238E27FC236}">
                <a16:creationId xmlns:a16="http://schemas.microsoft.com/office/drawing/2014/main" id="{761A222E-3472-A343-8DF1-5DD3A23D91F7}"/>
              </a:ext>
            </a:extLst>
          </p:cNvPr>
          <p:cNvPicPr>
            <a:picLocks noChangeAspect="1"/>
          </p:cNvPicPr>
          <p:nvPr/>
        </p:nvPicPr>
        <p:blipFill>
          <a:blip r:embed="rId3"/>
          <a:stretch>
            <a:fillRect/>
          </a:stretch>
        </p:blipFill>
        <p:spPr>
          <a:xfrm>
            <a:off x="1769633" y="651224"/>
            <a:ext cx="7807200" cy="6206775"/>
          </a:xfrm>
          <a:prstGeom prst="rect">
            <a:avLst/>
          </a:prstGeom>
        </p:spPr>
      </p:pic>
      <p:sp>
        <p:nvSpPr>
          <p:cNvPr id="3" name="TextBox 2">
            <a:extLst>
              <a:ext uri="{FF2B5EF4-FFF2-40B4-BE49-F238E27FC236}">
                <a16:creationId xmlns:a16="http://schemas.microsoft.com/office/drawing/2014/main" id="{A1EED73F-4FFD-397B-A770-EAC3CBE96A4F}"/>
              </a:ext>
            </a:extLst>
          </p:cNvPr>
          <p:cNvSpPr txBox="1"/>
          <p:nvPr/>
        </p:nvSpPr>
        <p:spPr>
          <a:xfrm>
            <a:off x="1769633" y="170336"/>
            <a:ext cx="1806264" cy="369332"/>
          </a:xfrm>
          <a:prstGeom prst="rect">
            <a:avLst/>
          </a:prstGeom>
          <a:noFill/>
        </p:spPr>
        <p:txBody>
          <a:bodyPr wrap="none" rtlCol="0">
            <a:spAutoFit/>
          </a:bodyPr>
          <a:lstStyle/>
          <a:p>
            <a:r>
              <a:rPr lang="sv-SE" dirty="0"/>
              <a:t>BALANSRÄKNING</a:t>
            </a:r>
          </a:p>
        </p:txBody>
      </p:sp>
    </p:spTree>
    <p:extLst>
      <p:ext uri="{BB962C8B-B14F-4D97-AF65-F5344CB8AC3E}">
        <p14:creationId xmlns:p14="http://schemas.microsoft.com/office/powerpoint/2010/main" val="677770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313F6375-D064-D147-B64D-34D50380C5F7}"/>
              </a:ext>
            </a:extLst>
          </p:cNvPr>
          <p:cNvPicPr>
            <a:picLocks noChangeAspect="1"/>
          </p:cNvPicPr>
          <p:nvPr/>
        </p:nvPicPr>
        <p:blipFill>
          <a:blip r:embed="rId2"/>
          <a:stretch>
            <a:fillRect/>
          </a:stretch>
        </p:blipFill>
        <p:spPr>
          <a:xfrm>
            <a:off x="10091223" y="422030"/>
            <a:ext cx="1631853" cy="1019908"/>
          </a:xfrm>
          <a:prstGeom prst="rect">
            <a:avLst/>
          </a:prstGeom>
        </p:spPr>
      </p:pic>
      <p:pic>
        <p:nvPicPr>
          <p:cNvPr id="5" name="Bildobjekt 4">
            <a:extLst>
              <a:ext uri="{FF2B5EF4-FFF2-40B4-BE49-F238E27FC236}">
                <a16:creationId xmlns:a16="http://schemas.microsoft.com/office/drawing/2014/main" id="{DFD97527-048E-3E45-BB81-451B511A023C}"/>
              </a:ext>
            </a:extLst>
          </p:cNvPr>
          <p:cNvPicPr>
            <a:picLocks noChangeAspect="1"/>
          </p:cNvPicPr>
          <p:nvPr/>
        </p:nvPicPr>
        <p:blipFill>
          <a:blip r:embed="rId3"/>
          <a:stretch>
            <a:fillRect/>
          </a:stretch>
        </p:blipFill>
        <p:spPr>
          <a:xfrm>
            <a:off x="878317" y="67154"/>
            <a:ext cx="8733644" cy="6380538"/>
          </a:xfrm>
          <a:prstGeom prst="rect">
            <a:avLst/>
          </a:prstGeom>
        </p:spPr>
      </p:pic>
    </p:spTree>
    <p:extLst>
      <p:ext uri="{BB962C8B-B14F-4D97-AF65-F5344CB8AC3E}">
        <p14:creationId xmlns:p14="http://schemas.microsoft.com/office/powerpoint/2010/main" val="3837245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4910B-5481-3B73-1C0E-1BE4FF46510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2DCF7E0-BCE7-00E9-79A6-DCB1B7F2AD95}"/>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71106C83-157D-46B2-168E-CC37414535B7}"/>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CF8448BF-86BA-2C40-B435-3237FB38587A}"/>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5896FB89-CC3A-7E76-F5A8-4D2B23704AA0}"/>
              </a:ext>
            </a:extLst>
          </p:cNvPr>
          <p:cNvSpPr/>
          <p:nvPr/>
        </p:nvSpPr>
        <p:spPr>
          <a:xfrm>
            <a:off x="2076226" y="2856168"/>
            <a:ext cx="5744583"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971761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AD663-0C69-A855-EAB3-FF51528F725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89FF5AE-4B70-62DD-FF65-D3A65555EECC}"/>
              </a:ext>
            </a:extLst>
          </p:cNvPr>
          <p:cNvSpPr>
            <a:spLocks noGrp="1"/>
          </p:cNvSpPr>
          <p:nvPr>
            <p:ph type="title"/>
          </p:nvPr>
        </p:nvSpPr>
        <p:spPr>
          <a:xfrm>
            <a:off x="1131544" y="231291"/>
            <a:ext cx="10515600" cy="1325563"/>
          </a:xfrm>
        </p:spPr>
        <p:txBody>
          <a:bodyPr/>
          <a:lstStyle/>
          <a:p>
            <a:r>
              <a:rPr lang="sv-SE" dirty="0"/>
              <a:t>Revisionsberättelse</a:t>
            </a:r>
          </a:p>
        </p:txBody>
      </p:sp>
      <p:pic>
        <p:nvPicPr>
          <p:cNvPr id="5" name="Platshållare för innehåll 4">
            <a:extLst>
              <a:ext uri="{FF2B5EF4-FFF2-40B4-BE49-F238E27FC236}">
                <a16:creationId xmlns:a16="http://schemas.microsoft.com/office/drawing/2014/main" id="{20840725-6349-A900-F7AD-237CD9BB1B8B}"/>
              </a:ext>
            </a:extLst>
          </p:cNvPr>
          <p:cNvPicPr>
            <a:picLocks noGrp="1" noChangeAspect="1"/>
          </p:cNvPicPr>
          <p:nvPr>
            <p:ph idx="1"/>
          </p:nvPr>
        </p:nvPicPr>
        <p:blipFill>
          <a:blip r:embed="rId2"/>
          <a:stretch>
            <a:fillRect/>
          </a:stretch>
        </p:blipFill>
        <p:spPr>
          <a:xfrm>
            <a:off x="10208871" y="365125"/>
            <a:ext cx="1485598" cy="928704"/>
          </a:xfrm>
        </p:spPr>
      </p:pic>
    </p:spTree>
    <p:extLst>
      <p:ext uri="{BB962C8B-B14F-4D97-AF65-F5344CB8AC3E}">
        <p14:creationId xmlns:p14="http://schemas.microsoft.com/office/powerpoint/2010/main" val="3817172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EEA7C-FDA6-F331-535E-9D8DD3DC06F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54E45A6-E31D-B397-1463-733AA0FFED2B}"/>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ADA331A7-158C-43C0-F21F-B8C90B592CB4}"/>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24A77040-E4C4-6A62-A289-2F7CB76F4F3B}"/>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34163BBA-BB7A-7315-C1FD-33B16565E3B3}"/>
              </a:ext>
            </a:extLst>
          </p:cNvPr>
          <p:cNvSpPr/>
          <p:nvPr/>
        </p:nvSpPr>
        <p:spPr>
          <a:xfrm>
            <a:off x="2076226" y="3119729"/>
            <a:ext cx="5744583"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18749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94BE6-C9EF-5073-66A1-E819D2EF8A7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A035588-12F9-618A-DC7B-CE04B28BA67F}"/>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AD960510-A02B-7645-873A-98079CD08C20}"/>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F08376E6-579B-653F-B7AD-7821C50C1782}"/>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088AA831-0107-AC19-98AF-8DF7B14CD707}"/>
              </a:ext>
            </a:extLst>
          </p:cNvPr>
          <p:cNvSpPr/>
          <p:nvPr/>
        </p:nvSpPr>
        <p:spPr>
          <a:xfrm>
            <a:off x="2076226" y="3399427"/>
            <a:ext cx="5744583"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8977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585E7-83C5-3F82-938F-B019B22D63A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038137E-297D-75CF-1BF5-7787B6EB29D3}"/>
              </a:ext>
            </a:extLst>
          </p:cNvPr>
          <p:cNvSpPr>
            <a:spLocks noGrp="1"/>
          </p:cNvSpPr>
          <p:nvPr>
            <p:ph type="title"/>
          </p:nvPr>
        </p:nvSpPr>
        <p:spPr>
          <a:xfrm>
            <a:off x="1131544" y="215153"/>
            <a:ext cx="10515600" cy="1325563"/>
          </a:xfrm>
        </p:spPr>
        <p:txBody>
          <a:bodyPr/>
          <a:lstStyle/>
          <a:p>
            <a:r>
              <a:rPr lang="sv-SE" dirty="0"/>
              <a:t>Avgifter</a:t>
            </a:r>
          </a:p>
        </p:txBody>
      </p:sp>
      <p:pic>
        <p:nvPicPr>
          <p:cNvPr id="5" name="Platshållare för innehåll 4">
            <a:extLst>
              <a:ext uri="{FF2B5EF4-FFF2-40B4-BE49-F238E27FC236}">
                <a16:creationId xmlns:a16="http://schemas.microsoft.com/office/drawing/2014/main" id="{62F68C40-AF77-2967-905D-3DC05D6A3535}"/>
              </a:ext>
            </a:extLst>
          </p:cNvPr>
          <p:cNvPicPr>
            <a:picLocks noGrp="1" noChangeAspect="1"/>
          </p:cNvPicPr>
          <p:nvPr>
            <p:ph idx="1"/>
          </p:nvPr>
        </p:nvPicPr>
        <p:blipFill>
          <a:blip r:embed="rId2"/>
          <a:stretch>
            <a:fillRect/>
          </a:stretch>
        </p:blipFill>
        <p:spPr>
          <a:xfrm>
            <a:off x="10208871" y="365125"/>
            <a:ext cx="1485598" cy="928704"/>
          </a:xfrm>
        </p:spPr>
      </p:pic>
      <p:sp>
        <p:nvSpPr>
          <p:cNvPr id="3" name="TextBox 2">
            <a:extLst>
              <a:ext uri="{FF2B5EF4-FFF2-40B4-BE49-F238E27FC236}">
                <a16:creationId xmlns:a16="http://schemas.microsoft.com/office/drawing/2014/main" id="{DE6EF614-9854-14AC-9EFA-7E32EE86D554}"/>
              </a:ext>
            </a:extLst>
          </p:cNvPr>
          <p:cNvSpPr txBox="1"/>
          <p:nvPr/>
        </p:nvSpPr>
        <p:spPr>
          <a:xfrm>
            <a:off x="1188721" y="2210696"/>
            <a:ext cx="8961120" cy="1384995"/>
          </a:xfrm>
          <a:prstGeom prst="rect">
            <a:avLst/>
          </a:prstGeom>
          <a:noFill/>
        </p:spPr>
        <p:txBody>
          <a:bodyPr wrap="square" rtlCol="0">
            <a:spAutoFit/>
          </a:bodyPr>
          <a:lstStyle/>
          <a:p>
            <a:r>
              <a:rPr lang="sv-SE" sz="2800" i="1" dirty="0"/>
              <a:t>Styrelsen föreslår oförändrade avgifter för fasta båtplatser och uppläggning men vill justera gästhamnsavgifterna enligt förslag från förra årsmötet.</a:t>
            </a:r>
          </a:p>
        </p:txBody>
      </p:sp>
    </p:spTree>
    <p:extLst>
      <p:ext uri="{BB962C8B-B14F-4D97-AF65-F5344CB8AC3E}">
        <p14:creationId xmlns:p14="http://schemas.microsoft.com/office/powerpoint/2010/main" val="1881130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17D75F5B-6D51-8D44-AFA9-1457D0A3D102}"/>
              </a:ext>
            </a:extLst>
          </p:cNvPr>
          <p:cNvSpPr txBox="1"/>
          <p:nvPr/>
        </p:nvSpPr>
        <p:spPr>
          <a:xfrm>
            <a:off x="703385" y="1570135"/>
            <a:ext cx="11019691" cy="5724644"/>
          </a:xfrm>
          <a:prstGeom prst="rect">
            <a:avLst/>
          </a:prstGeom>
          <a:noFill/>
        </p:spPr>
        <p:txBody>
          <a:bodyPr wrap="square" rtlCol="0">
            <a:spAutoFit/>
          </a:bodyPr>
          <a:lstStyle/>
          <a:p>
            <a:r>
              <a:rPr lang="sv-SE" dirty="0"/>
              <a:t>	Skärhamn	</a:t>
            </a:r>
            <a:r>
              <a:rPr lang="sv-SE" sz="2400" dirty="0"/>
              <a:t>Åstol **</a:t>
            </a:r>
            <a:r>
              <a:rPr lang="sv-SE" dirty="0"/>
              <a:t>	Dyrön	Rörö	Käringön   </a:t>
            </a:r>
            <a:r>
              <a:rPr lang="sv-SE" dirty="0" err="1"/>
              <a:t>Hunnebo</a:t>
            </a:r>
            <a:r>
              <a:rPr lang="sv-SE" dirty="0"/>
              <a:t>***  	Marstrand****</a:t>
            </a:r>
          </a:p>
          <a:p>
            <a:r>
              <a:rPr lang="sv-SE" dirty="0"/>
              <a:t>	</a:t>
            </a:r>
            <a:r>
              <a:rPr lang="sv-SE" b="1" u="sng" dirty="0"/>
              <a:t>2026</a:t>
            </a:r>
            <a:r>
              <a:rPr lang="sv-SE" u="sng" dirty="0"/>
              <a:t>		2025		2025	2025          2025	 2025		2026</a:t>
            </a:r>
          </a:p>
          <a:p>
            <a:r>
              <a:rPr lang="sv-SE" dirty="0"/>
              <a:t> </a:t>
            </a:r>
          </a:p>
          <a:p>
            <a:r>
              <a:rPr lang="sv-SE" dirty="0"/>
              <a:t>0-10 m	330:-		</a:t>
            </a:r>
            <a:r>
              <a:rPr lang="sv-SE" b="1" dirty="0"/>
              <a:t>325:</a:t>
            </a:r>
            <a:r>
              <a:rPr lang="sv-SE" dirty="0"/>
              <a:t>-		310:-	290:-	435:-	500:-		400:-</a:t>
            </a:r>
          </a:p>
          <a:p>
            <a:r>
              <a:rPr lang="sv-SE" dirty="0"/>
              <a:t> </a:t>
            </a:r>
          </a:p>
          <a:p>
            <a:r>
              <a:rPr lang="sv-SE" dirty="0"/>
              <a:t>10-12 m	360:-		</a:t>
            </a:r>
            <a:r>
              <a:rPr lang="sv-SE" b="1" dirty="0"/>
              <a:t>375:-</a:t>
            </a:r>
            <a:r>
              <a:rPr lang="sv-SE" dirty="0"/>
              <a:t>		360:-	290:-	435:-* 	590:-		518:-</a:t>
            </a:r>
          </a:p>
          <a:p>
            <a:r>
              <a:rPr lang="sv-SE" dirty="0"/>
              <a:t> </a:t>
            </a:r>
          </a:p>
          <a:p>
            <a:r>
              <a:rPr lang="sv-SE" dirty="0"/>
              <a:t>12-15 m	430:-		</a:t>
            </a:r>
            <a:r>
              <a:rPr lang="sv-SE" b="1" dirty="0"/>
              <a:t>450:-</a:t>
            </a:r>
            <a:r>
              <a:rPr lang="sv-SE" dirty="0"/>
              <a:t>		410:-	330:-	645:-*	695:-		712:-</a:t>
            </a:r>
          </a:p>
          <a:p>
            <a:r>
              <a:rPr lang="sv-SE" dirty="0"/>
              <a:t> </a:t>
            </a:r>
          </a:p>
          <a:p>
            <a:r>
              <a:rPr lang="sv-SE" dirty="0"/>
              <a:t>15-18	550:-		</a:t>
            </a:r>
            <a:r>
              <a:rPr lang="sv-SE" b="1" dirty="0"/>
              <a:t>635:-</a:t>
            </a:r>
            <a:r>
              <a:rPr lang="sv-SE" dirty="0"/>
              <a:t>		410:-	400:-	645:-	820:-		846:-</a:t>
            </a:r>
          </a:p>
          <a:p>
            <a:r>
              <a:rPr lang="sv-SE" dirty="0"/>
              <a:t> </a:t>
            </a:r>
          </a:p>
          <a:p>
            <a:pPr lvl="0"/>
            <a:r>
              <a:rPr lang="sv-SE" dirty="0"/>
              <a:t>18 -	750:-		</a:t>
            </a:r>
            <a:r>
              <a:rPr lang="sv-SE" b="1" dirty="0"/>
              <a:t>850:-</a:t>
            </a:r>
            <a:r>
              <a:rPr lang="sv-SE" dirty="0"/>
              <a:t>			400:-	705:-	1170:-		1 246:-</a:t>
            </a:r>
          </a:p>
          <a:p>
            <a:r>
              <a:rPr lang="sv-SE" dirty="0"/>
              <a:t> </a:t>
            </a:r>
          </a:p>
          <a:p>
            <a:r>
              <a:rPr lang="sv-SE" dirty="0"/>
              <a:t> </a:t>
            </a:r>
          </a:p>
          <a:p>
            <a:r>
              <a:rPr lang="sv-SE" dirty="0"/>
              <a:t>*Käringön har ett pris för 0 - 13 m, och ett för 13 - 18 m.    </a:t>
            </a:r>
          </a:p>
          <a:p>
            <a:r>
              <a:rPr lang="sv-SE" dirty="0"/>
              <a:t>** Åstol har breddtillägg 100:- över 4 m. Man kan också välja bort el 50:- </a:t>
            </a:r>
          </a:p>
          <a:p>
            <a:r>
              <a:rPr lang="sv-SE" dirty="0"/>
              <a:t>***  </a:t>
            </a:r>
            <a:r>
              <a:rPr lang="sv-SE" dirty="0" err="1"/>
              <a:t>Hunnebo</a:t>
            </a:r>
            <a:r>
              <a:rPr lang="sv-SE" dirty="0"/>
              <a:t> har längd 12 - 14 m, 14 -18 m. Samt el 70:- som kan väljas bort.</a:t>
            </a:r>
          </a:p>
          <a:p>
            <a:r>
              <a:rPr lang="sv-SE" dirty="0"/>
              <a:t>**** Marstrand 10 -13 m.</a:t>
            </a:r>
          </a:p>
          <a:p>
            <a:endParaRPr lang="sv-SE" dirty="0"/>
          </a:p>
          <a:p>
            <a:endParaRPr lang="sv-SE" dirty="0"/>
          </a:p>
        </p:txBody>
      </p:sp>
      <p:pic>
        <p:nvPicPr>
          <p:cNvPr id="3" name="Bildobjekt 2">
            <a:extLst>
              <a:ext uri="{FF2B5EF4-FFF2-40B4-BE49-F238E27FC236}">
                <a16:creationId xmlns:a16="http://schemas.microsoft.com/office/drawing/2014/main" id="{19F177BE-E4C7-3443-9E90-948F3EED2DA7}"/>
              </a:ext>
            </a:extLst>
          </p:cNvPr>
          <p:cNvPicPr>
            <a:picLocks noChangeAspect="1"/>
          </p:cNvPicPr>
          <p:nvPr/>
        </p:nvPicPr>
        <p:blipFill>
          <a:blip r:embed="rId2"/>
          <a:stretch>
            <a:fillRect/>
          </a:stretch>
        </p:blipFill>
        <p:spPr>
          <a:xfrm>
            <a:off x="10091223" y="422030"/>
            <a:ext cx="1631853" cy="1019908"/>
          </a:xfrm>
          <a:prstGeom prst="rect">
            <a:avLst/>
          </a:prstGeom>
        </p:spPr>
      </p:pic>
      <p:sp>
        <p:nvSpPr>
          <p:cNvPr id="4" name="textruta 3">
            <a:extLst>
              <a:ext uri="{FF2B5EF4-FFF2-40B4-BE49-F238E27FC236}">
                <a16:creationId xmlns:a16="http://schemas.microsoft.com/office/drawing/2014/main" id="{B1F44226-C1AA-7344-AB02-6DF22FC6453A}"/>
              </a:ext>
            </a:extLst>
          </p:cNvPr>
          <p:cNvSpPr txBox="1"/>
          <p:nvPr/>
        </p:nvSpPr>
        <p:spPr>
          <a:xfrm>
            <a:off x="902677" y="691662"/>
            <a:ext cx="6025661" cy="523220"/>
          </a:xfrm>
          <a:prstGeom prst="rect">
            <a:avLst/>
          </a:prstGeom>
          <a:noFill/>
        </p:spPr>
        <p:txBody>
          <a:bodyPr wrap="square" rtlCol="0">
            <a:spAutoFit/>
          </a:bodyPr>
          <a:lstStyle/>
          <a:p>
            <a:r>
              <a:rPr lang="sv-SE" sz="2800" dirty="0"/>
              <a:t>Gästhamnsavgifter</a:t>
            </a:r>
          </a:p>
        </p:txBody>
      </p:sp>
    </p:spTree>
    <p:extLst>
      <p:ext uri="{BB962C8B-B14F-4D97-AF65-F5344CB8AC3E}">
        <p14:creationId xmlns:p14="http://schemas.microsoft.com/office/powerpoint/2010/main" val="482679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7DB78294-0C7B-1A4B-B5FA-574A3C522E13}"/>
              </a:ext>
            </a:extLst>
          </p:cNvPr>
          <p:cNvPicPr>
            <a:picLocks noChangeAspect="1"/>
          </p:cNvPicPr>
          <p:nvPr/>
        </p:nvPicPr>
        <p:blipFill>
          <a:blip r:embed="rId2"/>
          <a:stretch>
            <a:fillRect/>
          </a:stretch>
        </p:blipFill>
        <p:spPr>
          <a:xfrm>
            <a:off x="10091223" y="422030"/>
            <a:ext cx="1631853" cy="1019908"/>
          </a:xfrm>
          <a:prstGeom prst="rect">
            <a:avLst/>
          </a:prstGeom>
        </p:spPr>
      </p:pic>
      <p:sp>
        <p:nvSpPr>
          <p:cNvPr id="3" name="textruta 2">
            <a:extLst>
              <a:ext uri="{FF2B5EF4-FFF2-40B4-BE49-F238E27FC236}">
                <a16:creationId xmlns:a16="http://schemas.microsoft.com/office/drawing/2014/main" id="{48C427E2-6573-0F4C-915C-63844648DE4F}"/>
              </a:ext>
            </a:extLst>
          </p:cNvPr>
          <p:cNvSpPr txBox="1"/>
          <p:nvPr/>
        </p:nvSpPr>
        <p:spPr>
          <a:xfrm>
            <a:off x="1060939" y="671691"/>
            <a:ext cx="6248400" cy="954107"/>
          </a:xfrm>
          <a:prstGeom prst="rect">
            <a:avLst/>
          </a:prstGeom>
          <a:noFill/>
        </p:spPr>
        <p:txBody>
          <a:bodyPr wrap="square" rtlCol="0">
            <a:spAutoFit/>
          </a:bodyPr>
          <a:lstStyle/>
          <a:p>
            <a:r>
              <a:rPr lang="sv-SE" sz="2800" dirty="0"/>
              <a:t>Gästhamnsavgifter </a:t>
            </a:r>
          </a:p>
          <a:p>
            <a:r>
              <a:rPr lang="sv-SE" sz="2800" dirty="0"/>
              <a:t>Åstol 2026</a:t>
            </a:r>
          </a:p>
        </p:txBody>
      </p:sp>
      <p:sp>
        <p:nvSpPr>
          <p:cNvPr id="4" name="textruta 3">
            <a:extLst>
              <a:ext uri="{FF2B5EF4-FFF2-40B4-BE49-F238E27FC236}">
                <a16:creationId xmlns:a16="http://schemas.microsoft.com/office/drawing/2014/main" id="{271149B0-5644-6A45-AD78-3E02D90DEE6A}"/>
              </a:ext>
            </a:extLst>
          </p:cNvPr>
          <p:cNvSpPr txBox="1"/>
          <p:nvPr/>
        </p:nvSpPr>
        <p:spPr>
          <a:xfrm>
            <a:off x="4603650" y="382968"/>
            <a:ext cx="5487573" cy="6463308"/>
          </a:xfrm>
          <a:prstGeom prst="rect">
            <a:avLst/>
          </a:prstGeom>
          <a:noFill/>
        </p:spPr>
        <p:txBody>
          <a:bodyPr wrap="square" rtlCol="0">
            <a:spAutoFit/>
          </a:bodyPr>
          <a:lstStyle/>
          <a:p>
            <a:r>
              <a:rPr lang="sv-SE" dirty="0"/>
              <a:t>• 12 -15 meter blir 12-14 meter</a:t>
            </a:r>
          </a:p>
          <a:p>
            <a:endParaRPr lang="sv-SE" dirty="0"/>
          </a:p>
          <a:p>
            <a:r>
              <a:rPr lang="sv-SE" dirty="0"/>
              <a:t>• Alla båtar över 12 m betalar el</a:t>
            </a:r>
          </a:p>
          <a:p>
            <a:endParaRPr lang="sv-SE" dirty="0"/>
          </a:p>
          <a:p>
            <a:r>
              <a:rPr lang="sv-SE" dirty="0"/>
              <a:t>• Reservationsavgift 200:- för båtar &gt; 12 m</a:t>
            </a:r>
          </a:p>
          <a:p>
            <a:endParaRPr lang="sv-SE" dirty="0"/>
          </a:p>
          <a:p>
            <a:r>
              <a:rPr lang="sv-SE" dirty="0"/>
              <a:t>• Breddavgift &gt; 4 m, 200:-</a:t>
            </a:r>
          </a:p>
          <a:p>
            <a:endParaRPr lang="sv-SE" dirty="0"/>
          </a:p>
          <a:p>
            <a:r>
              <a:rPr lang="sv-SE" dirty="0"/>
              <a:t>• Prishöjning</a:t>
            </a:r>
          </a:p>
          <a:p>
            <a:endParaRPr lang="sv-SE" dirty="0"/>
          </a:p>
          <a:p>
            <a:r>
              <a:rPr lang="sv-SE" dirty="0"/>
              <a:t>	0-10 m	+10:-		285:- (+ el)</a:t>
            </a:r>
          </a:p>
          <a:p>
            <a:r>
              <a:rPr lang="sv-SE" dirty="0"/>
              <a:t> 	10-12	+10:-		335:- (+ el)</a:t>
            </a:r>
          </a:p>
          <a:p>
            <a:r>
              <a:rPr lang="sv-SE" dirty="0"/>
              <a:t>	12-14	+20:-		470:-</a:t>
            </a:r>
          </a:p>
          <a:p>
            <a:r>
              <a:rPr lang="sv-SE" dirty="0"/>
              <a:t>	14-18	 +185:-/+0	635:-</a:t>
            </a:r>
          </a:p>
          <a:p>
            <a:r>
              <a:rPr lang="sv-SE" dirty="0"/>
              <a:t>	18 -	+ 10		850:-	</a:t>
            </a:r>
          </a:p>
          <a:p>
            <a:endParaRPr lang="sv-SE" dirty="0"/>
          </a:p>
          <a:p>
            <a:r>
              <a:rPr lang="sv-SE" dirty="0"/>
              <a:t>• El 50:- för 0 – 12 m</a:t>
            </a:r>
          </a:p>
          <a:p>
            <a:endParaRPr lang="sv-SE" dirty="0"/>
          </a:p>
          <a:p>
            <a:r>
              <a:rPr lang="sv-SE" dirty="0"/>
              <a:t>• Dagavgift vid gästbåtsplats 100/150:-</a:t>
            </a:r>
          </a:p>
          <a:p>
            <a:endParaRPr lang="sv-SE" dirty="0"/>
          </a:p>
          <a:p>
            <a:r>
              <a:rPr lang="sv-SE" dirty="0"/>
              <a:t>• Veckoavgift 	inre hamn 1 300:-</a:t>
            </a:r>
          </a:p>
          <a:p>
            <a:r>
              <a:rPr lang="sv-SE" dirty="0"/>
              <a:t>		</a:t>
            </a:r>
            <a:r>
              <a:rPr lang="sv-SE" dirty="0" err="1"/>
              <a:t>bomplats</a:t>
            </a:r>
            <a:r>
              <a:rPr lang="sv-SE" dirty="0"/>
              <a:t>	  1 600:-</a:t>
            </a:r>
          </a:p>
          <a:p>
            <a:r>
              <a:rPr lang="sv-SE" dirty="0"/>
              <a:t>	</a:t>
            </a:r>
          </a:p>
        </p:txBody>
      </p:sp>
    </p:spTree>
    <p:extLst>
      <p:ext uri="{BB962C8B-B14F-4D97-AF65-F5344CB8AC3E}">
        <p14:creationId xmlns:p14="http://schemas.microsoft.com/office/powerpoint/2010/main" val="1887337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D3607-AB62-661E-FE18-672905051A2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AC5D18D-1ACE-44D3-5773-F238C4BD6109}"/>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C7E88B22-4A2F-D7AF-2778-083058D879B3}"/>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1BA74330-FA5F-8F46-2C29-D3BCBE7724C3}"/>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1F91EFC5-65C4-7A8D-7462-BC189DB16FB2}"/>
              </a:ext>
            </a:extLst>
          </p:cNvPr>
          <p:cNvSpPr/>
          <p:nvPr/>
        </p:nvSpPr>
        <p:spPr>
          <a:xfrm>
            <a:off x="2076226" y="3668369"/>
            <a:ext cx="6298602"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09093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86533-C43E-7669-3C59-0C2C63A91B5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4A3D3A5-3B1E-9813-27C8-3ED3A6BABF3C}"/>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7036B97B-F939-D820-6FA6-AD6AFBD25BB8}"/>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09AD5B77-CDD6-C66C-B70C-F6E9099E610C}"/>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DCEE7AF2-A9D4-5A6F-61E7-B9C7D7942E61}"/>
              </a:ext>
            </a:extLst>
          </p:cNvPr>
          <p:cNvSpPr/>
          <p:nvPr/>
        </p:nvSpPr>
        <p:spPr>
          <a:xfrm>
            <a:off x="2076226" y="3926550"/>
            <a:ext cx="6298602"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16159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5CD5D-6E68-D147-B571-4B234994CDD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C638AFD-28B9-F801-79CE-1B24D74E4486}"/>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A4C62376-8842-D378-E772-89762EAF5E06}"/>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222C5A71-9629-2912-3586-8E7A6A688388}"/>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AE0BAC02-90DD-1136-68FC-3AC7F18D9516}"/>
              </a:ext>
            </a:extLst>
          </p:cNvPr>
          <p:cNvSpPr/>
          <p:nvPr/>
        </p:nvSpPr>
        <p:spPr>
          <a:xfrm>
            <a:off x="2012482" y="4206248"/>
            <a:ext cx="6298602"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94972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292DF-7227-A376-EE5F-43CA6EC59CE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447FDDC-A2BD-03E7-C56A-12CFA740CEC6}"/>
              </a:ext>
            </a:extLst>
          </p:cNvPr>
          <p:cNvSpPr>
            <a:spLocks noGrp="1"/>
          </p:cNvSpPr>
          <p:nvPr>
            <p:ph type="title"/>
          </p:nvPr>
        </p:nvSpPr>
        <p:spPr>
          <a:xfrm>
            <a:off x="1131544" y="0"/>
            <a:ext cx="10515600" cy="1325563"/>
          </a:xfrm>
        </p:spPr>
        <p:txBody>
          <a:bodyPr/>
          <a:lstStyle/>
          <a:p>
            <a:r>
              <a:rPr lang="sv-SE" dirty="0"/>
              <a:t>Motion från medlem</a:t>
            </a:r>
          </a:p>
        </p:txBody>
      </p:sp>
      <p:pic>
        <p:nvPicPr>
          <p:cNvPr id="5" name="Platshållare för innehåll 4">
            <a:extLst>
              <a:ext uri="{FF2B5EF4-FFF2-40B4-BE49-F238E27FC236}">
                <a16:creationId xmlns:a16="http://schemas.microsoft.com/office/drawing/2014/main" id="{B46973BE-A635-8DA8-06B8-D85AD7F6435F}"/>
              </a:ext>
            </a:extLst>
          </p:cNvPr>
          <p:cNvPicPr>
            <a:picLocks noGrp="1" noChangeAspect="1"/>
          </p:cNvPicPr>
          <p:nvPr>
            <p:ph idx="1"/>
          </p:nvPr>
        </p:nvPicPr>
        <p:blipFill>
          <a:blip r:embed="rId2"/>
          <a:stretch>
            <a:fillRect/>
          </a:stretch>
        </p:blipFill>
        <p:spPr>
          <a:xfrm>
            <a:off x="10208871" y="365125"/>
            <a:ext cx="1485598" cy="928704"/>
          </a:xfrm>
        </p:spPr>
      </p:pic>
      <p:sp>
        <p:nvSpPr>
          <p:cNvPr id="4" name="TextBox 3">
            <a:extLst>
              <a:ext uri="{FF2B5EF4-FFF2-40B4-BE49-F238E27FC236}">
                <a16:creationId xmlns:a16="http://schemas.microsoft.com/office/drawing/2014/main" id="{B4D3E631-3F8E-E313-C444-082AD75ABA62}"/>
              </a:ext>
            </a:extLst>
          </p:cNvPr>
          <p:cNvSpPr txBox="1"/>
          <p:nvPr/>
        </p:nvSpPr>
        <p:spPr>
          <a:xfrm>
            <a:off x="1662057" y="1151067"/>
            <a:ext cx="10165976" cy="5632311"/>
          </a:xfrm>
          <a:prstGeom prst="rect">
            <a:avLst/>
          </a:prstGeom>
          <a:noFill/>
        </p:spPr>
        <p:txBody>
          <a:bodyPr wrap="square">
            <a:spAutoFit/>
          </a:bodyPr>
          <a:lstStyle/>
          <a:p>
            <a:r>
              <a:rPr lang="sv-SE" dirty="0"/>
              <a:t>Motivering</a:t>
            </a:r>
          </a:p>
          <a:p>
            <a:r>
              <a:rPr lang="sv-SE" dirty="0"/>
              <a:t>På Åstol finns i dag flera uttjänta och övergivna småbåtar, kanoter, brädor med mera som skräpar ner och förfular hamnområdet. Antalet ökar för varje år, vilket gör problemet allt mer påtagligt.</a:t>
            </a:r>
          </a:p>
          <a:p>
            <a:r>
              <a:rPr lang="sv-SE" dirty="0"/>
              <a:t>För att komma till rätta med denna utveckling krävs åtgärder som motiverar ägare att avlägsna, återvinna eller skrota sina föremål. I de fall där ägare inte kan identifieras får hamnen ta ansvar för skrotningen och betala för kostnader som uppstår.</a:t>
            </a:r>
          </a:p>
          <a:p>
            <a:r>
              <a:rPr lang="sv-SE" dirty="0"/>
              <a:t>Utöver att övergivna båtar, kanoter, brädor bidrar till nedskräpning utgör de även en miljörisk. Plastskrov bryts successivt ner och sprider mikroplaster i vattnet. Dessutom kan bottenfärger innehålla tungmetaller.</a:t>
            </a:r>
          </a:p>
          <a:p>
            <a:r>
              <a:rPr lang="sv-SE" dirty="0"/>
              <a:t>image.png</a:t>
            </a:r>
          </a:p>
          <a:p>
            <a:r>
              <a:rPr lang="sv-SE" dirty="0"/>
              <a:t>Förslag</a:t>
            </a:r>
          </a:p>
          <a:p>
            <a:r>
              <a:rPr lang="sv-SE" dirty="0"/>
              <a:t>Märk alla båtar, kanoter och brädor med ID-bricka. Lägg in alla ID på Åstols båtförenings, båtregister. Det skulle göra det möjligt att spåra ansvariga ägare till båtar och småbåtar, kanoter och brädor mm, vilket inte är möjligt idag.</a:t>
            </a:r>
          </a:p>
          <a:p>
            <a:r>
              <a:rPr lang="sv-SE" dirty="0"/>
              <a:t>För att minska att småbåtar, kanoter och brädor tar upp plats i hamnområdet och lämnas kvar efter säsongen föreslås att en avgift införs för vinteruppläggning. Avgiften föreslås uppgå till 2500 kronor för perioden 1 september till och med 31 maj nästkommande år, vilket motsvarar samma tidsperiod som gäller för vinteruppläggning av båtar. Under perioden 1 juni till och med 31 augusti ska det vara kostnadsfritt att ha småbåtar, kanoter och brädor med mera på hamnområdet. Avgiftens storlek beror på att motivera ägare att ta bort föremålen från hamnområdet.</a:t>
            </a:r>
          </a:p>
          <a:p>
            <a:endParaRPr lang="sv-SE" dirty="0"/>
          </a:p>
        </p:txBody>
      </p:sp>
      <p:pic>
        <p:nvPicPr>
          <p:cNvPr id="7" name="Picture 6">
            <a:extLst>
              <a:ext uri="{FF2B5EF4-FFF2-40B4-BE49-F238E27FC236}">
                <a16:creationId xmlns:a16="http://schemas.microsoft.com/office/drawing/2014/main" id="{F128A535-624C-6FBB-09B0-60FE76259446}"/>
              </a:ext>
            </a:extLst>
          </p:cNvPr>
          <p:cNvPicPr>
            <a:picLocks noChangeAspect="1"/>
          </p:cNvPicPr>
          <p:nvPr/>
        </p:nvPicPr>
        <p:blipFill>
          <a:blip r:embed="rId3"/>
          <a:stretch>
            <a:fillRect/>
          </a:stretch>
        </p:blipFill>
        <p:spPr>
          <a:xfrm>
            <a:off x="363967" y="2794411"/>
            <a:ext cx="1181100" cy="1581150"/>
          </a:xfrm>
          <a:prstGeom prst="rect">
            <a:avLst/>
          </a:prstGeom>
        </p:spPr>
      </p:pic>
    </p:spTree>
    <p:extLst>
      <p:ext uri="{BB962C8B-B14F-4D97-AF65-F5344CB8AC3E}">
        <p14:creationId xmlns:p14="http://schemas.microsoft.com/office/powerpoint/2010/main" val="1665646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E0500-320D-4C8A-E026-84F10556CE5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F9D8525-E084-881B-B684-8D9A6D5DD1BE}"/>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5FA3A1E4-6F4F-4D70-4A57-4BBFD284B2AE}"/>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08C9510F-D118-E008-B2AA-D184B64ACCB4}"/>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FF01AE5B-1F41-A2B6-2579-2FEF1FE02775}"/>
              </a:ext>
            </a:extLst>
          </p:cNvPr>
          <p:cNvSpPr/>
          <p:nvPr/>
        </p:nvSpPr>
        <p:spPr>
          <a:xfrm>
            <a:off x="2012482" y="4485948"/>
            <a:ext cx="6298602" cy="1129544"/>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841904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19393-DA73-861E-01F3-A6B8449C566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5DB5847-D0DB-D1C6-8334-CF5A76256870}"/>
              </a:ext>
            </a:extLst>
          </p:cNvPr>
          <p:cNvSpPr>
            <a:spLocks noGrp="1"/>
          </p:cNvSpPr>
          <p:nvPr>
            <p:ph type="title"/>
          </p:nvPr>
        </p:nvSpPr>
        <p:spPr>
          <a:xfrm>
            <a:off x="1131544" y="220531"/>
            <a:ext cx="10515600" cy="1325563"/>
          </a:xfrm>
        </p:spPr>
        <p:txBody>
          <a:bodyPr/>
          <a:lstStyle/>
          <a:p>
            <a:r>
              <a:rPr lang="sv-SE" dirty="0"/>
              <a:t>Valberedningens förslag</a:t>
            </a:r>
          </a:p>
        </p:txBody>
      </p:sp>
      <p:pic>
        <p:nvPicPr>
          <p:cNvPr id="5" name="Platshållare för innehåll 4">
            <a:extLst>
              <a:ext uri="{FF2B5EF4-FFF2-40B4-BE49-F238E27FC236}">
                <a16:creationId xmlns:a16="http://schemas.microsoft.com/office/drawing/2014/main" id="{50BFD3BB-FFCD-FCD5-00C3-59B00AAA0E37}"/>
              </a:ext>
            </a:extLst>
          </p:cNvPr>
          <p:cNvPicPr>
            <a:picLocks noGrp="1" noChangeAspect="1"/>
          </p:cNvPicPr>
          <p:nvPr>
            <p:ph idx="1"/>
          </p:nvPr>
        </p:nvPicPr>
        <p:blipFill>
          <a:blip r:embed="rId2"/>
          <a:stretch>
            <a:fillRect/>
          </a:stretch>
        </p:blipFill>
        <p:spPr>
          <a:xfrm>
            <a:off x="10208871" y="365125"/>
            <a:ext cx="1485598" cy="928704"/>
          </a:xfrm>
        </p:spPr>
      </p:pic>
      <p:sp>
        <p:nvSpPr>
          <p:cNvPr id="4" name="TextBox 3">
            <a:extLst>
              <a:ext uri="{FF2B5EF4-FFF2-40B4-BE49-F238E27FC236}">
                <a16:creationId xmlns:a16="http://schemas.microsoft.com/office/drawing/2014/main" id="{91C60CE3-6000-E615-3D38-3FDCB0B6D6A9}"/>
              </a:ext>
            </a:extLst>
          </p:cNvPr>
          <p:cNvSpPr txBox="1"/>
          <p:nvPr/>
        </p:nvSpPr>
        <p:spPr>
          <a:xfrm>
            <a:off x="1177962" y="1452283"/>
            <a:ext cx="6291274" cy="5078313"/>
          </a:xfrm>
          <a:prstGeom prst="rect">
            <a:avLst/>
          </a:prstGeom>
          <a:noFill/>
        </p:spPr>
        <p:txBody>
          <a:bodyPr wrap="none" rtlCol="0">
            <a:spAutoFit/>
          </a:bodyPr>
          <a:lstStyle/>
          <a:p>
            <a:r>
              <a:rPr lang="sv-SE" dirty="0"/>
              <a:t>Nyval / omval:</a:t>
            </a:r>
          </a:p>
          <a:p>
            <a:r>
              <a:rPr lang="sv-SE" dirty="0"/>
              <a:t>Ordförande 	Stefan Brocker		1 år	omval</a:t>
            </a:r>
          </a:p>
          <a:p>
            <a:r>
              <a:rPr lang="sv-SE" dirty="0"/>
              <a:t>Sekreterare	Greger Karlsson 		2 år	omval</a:t>
            </a:r>
          </a:p>
          <a:p>
            <a:r>
              <a:rPr lang="sv-SE" dirty="0"/>
              <a:t>Ledamot		Mikael Lückner		2 år	omval</a:t>
            </a:r>
          </a:p>
          <a:p>
            <a:r>
              <a:rPr lang="sv-SE" dirty="0"/>
              <a:t>Ledamot		Patrik Johansson		2 år	nyval</a:t>
            </a:r>
          </a:p>
          <a:p>
            <a:endParaRPr lang="sv-SE" dirty="0"/>
          </a:p>
          <a:p>
            <a:r>
              <a:rPr lang="sv-SE" dirty="0"/>
              <a:t>Befintliga mandat till 2027:</a:t>
            </a:r>
          </a:p>
          <a:p>
            <a:r>
              <a:rPr lang="sv-SE" dirty="0"/>
              <a:t>Kassör 		Anders Kuikka</a:t>
            </a:r>
          </a:p>
          <a:p>
            <a:r>
              <a:rPr lang="sv-SE" dirty="0"/>
              <a:t>Ledamot		Eddie Lagergren</a:t>
            </a:r>
          </a:p>
          <a:p>
            <a:r>
              <a:rPr lang="sv-SE" dirty="0"/>
              <a:t>Ledamot		Calle Redin</a:t>
            </a:r>
          </a:p>
          <a:p>
            <a:endParaRPr lang="sv-SE" dirty="0"/>
          </a:p>
          <a:p>
            <a:r>
              <a:rPr lang="sv-SE" dirty="0"/>
              <a:t>Dessutom kvarstår Hamnkapten Ulf Sjöberg som adjungerad.</a:t>
            </a:r>
          </a:p>
          <a:p>
            <a:endParaRPr lang="sv-SE" dirty="0"/>
          </a:p>
          <a:p>
            <a:r>
              <a:rPr lang="sv-SE" dirty="0"/>
              <a:t>Revisorer:</a:t>
            </a:r>
          </a:p>
          <a:p>
            <a:r>
              <a:rPr lang="sv-SE" dirty="0"/>
              <a:t>Mats Ekberg</a:t>
            </a:r>
          </a:p>
          <a:p>
            <a:r>
              <a:rPr lang="sv-SE" dirty="0"/>
              <a:t>Martin Lorentsson				</a:t>
            </a:r>
          </a:p>
          <a:p>
            <a:endParaRPr lang="sv-SE" dirty="0"/>
          </a:p>
          <a:p>
            <a:endParaRPr lang="sv-SE" dirty="0"/>
          </a:p>
        </p:txBody>
      </p:sp>
    </p:spTree>
    <p:extLst>
      <p:ext uri="{BB962C8B-B14F-4D97-AF65-F5344CB8AC3E}">
        <p14:creationId xmlns:p14="http://schemas.microsoft.com/office/powerpoint/2010/main" val="1716203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9E323-54D7-3AFD-75A9-C5C1D3EC697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0ABD64A-2422-FFE4-E1F8-10F597CE68D3}"/>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58B06E09-AF70-7898-CF7F-26ED1B33F45E}"/>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1286F38A-62F9-6D6F-57D6-58C933CABBD8}"/>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8C1E6C0F-6602-2852-CA56-A4C40FDF4C8A}"/>
              </a:ext>
            </a:extLst>
          </p:cNvPr>
          <p:cNvSpPr/>
          <p:nvPr/>
        </p:nvSpPr>
        <p:spPr>
          <a:xfrm>
            <a:off x="2012482" y="5615492"/>
            <a:ext cx="6298602" cy="29045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0160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5D342-D862-0041-1DF5-DD4CD2580E8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7CA68B5-706B-B542-71A5-00E8583F89AD}"/>
              </a:ext>
            </a:extLst>
          </p:cNvPr>
          <p:cNvSpPr>
            <a:spLocks noGrp="1"/>
          </p:cNvSpPr>
          <p:nvPr>
            <p:ph type="title"/>
          </p:nvPr>
        </p:nvSpPr>
        <p:spPr>
          <a:xfrm>
            <a:off x="1131544" y="0"/>
            <a:ext cx="10515600" cy="1325563"/>
          </a:xfrm>
        </p:spPr>
        <p:txBody>
          <a:bodyPr/>
          <a:lstStyle/>
          <a:p>
            <a:r>
              <a:rPr lang="sv-SE" dirty="0"/>
              <a:t>Förslag till Valberedning</a:t>
            </a:r>
          </a:p>
        </p:txBody>
      </p:sp>
      <p:pic>
        <p:nvPicPr>
          <p:cNvPr id="5" name="Platshållare för innehåll 4">
            <a:extLst>
              <a:ext uri="{FF2B5EF4-FFF2-40B4-BE49-F238E27FC236}">
                <a16:creationId xmlns:a16="http://schemas.microsoft.com/office/drawing/2014/main" id="{AA442E9C-572C-EECA-CC62-F565D662E361}"/>
              </a:ext>
            </a:extLst>
          </p:cNvPr>
          <p:cNvPicPr>
            <a:picLocks noGrp="1" noChangeAspect="1"/>
          </p:cNvPicPr>
          <p:nvPr>
            <p:ph idx="1"/>
          </p:nvPr>
        </p:nvPicPr>
        <p:blipFill>
          <a:blip r:embed="rId2"/>
          <a:stretch>
            <a:fillRect/>
          </a:stretch>
        </p:blipFill>
        <p:spPr>
          <a:xfrm>
            <a:off x="10208871" y="365125"/>
            <a:ext cx="1485598" cy="928704"/>
          </a:xfrm>
        </p:spPr>
      </p:pic>
      <p:sp>
        <p:nvSpPr>
          <p:cNvPr id="7" name="TextBox 6">
            <a:extLst>
              <a:ext uri="{FF2B5EF4-FFF2-40B4-BE49-F238E27FC236}">
                <a16:creationId xmlns:a16="http://schemas.microsoft.com/office/drawing/2014/main" id="{04EF78A5-2DCA-1B3B-7765-7D9A7A5E115F}"/>
              </a:ext>
            </a:extLst>
          </p:cNvPr>
          <p:cNvSpPr txBox="1"/>
          <p:nvPr/>
        </p:nvSpPr>
        <p:spPr>
          <a:xfrm>
            <a:off x="1339327" y="2425849"/>
            <a:ext cx="6385081" cy="2677656"/>
          </a:xfrm>
          <a:prstGeom prst="rect">
            <a:avLst/>
          </a:prstGeom>
          <a:noFill/>
        </p:spPr>
        <p:txBody>
          <a:bodyPr wrap="none" rtlCol="0">
            <a:spAutoFit/>
          </a:bodyPr>
          <a:lstStyle/>
          <a:p>
            <a:r>
              <a:rPr lang="sv-SE" sz="2400" dirty="0"/>
              <a:t>Förslag att nuvarande Valberedning bestående av,</a:t>
            </a:r>
          </a:p>
          <a:p>
            <a:endParaRPr lang="sv-SE" sz="2400" dirty="0"/>
          </a:p>
          <a:p>
            <a:r>
              <a:rPr lang="sv-SE" sz="2400" dirty="0"/>
              <a:t>Jan Forslund, Sammankallande</a:t>
            </a:r>
          </a:p>
          <a:p>
            <a:r>
              <a:rPr lang="sv-SE" sz="2400" dirty="0"/>
              <a:t>Thomas Johansson</a:t>
            </a:r>
          </a:p>
          <a:p>
            <a:r>
              <a:rPr lang="sv-SE" sz="2400" dirty="0"/>
              <a:t>Ulf Sjöberg</a:t>
            </a:r>
          </a:p>
          <a:p>
            <a:endParaRPr lang="sv-SE" sz="2400" dirty="0"/>
          </a:p>
          <a:p>
            <a:r>
              <a:rPr lang="sv-SE" sz="2400" dirty="0"/>
              <a:t>kvarstår!</a:t>
            </a:r>
            <a:endParaRPr lang="sv-SE" dirty="0"/>
          </a:p>
        </p:txBody>
      </p:sp>
    </p:spTree>
    <p:extLst>
      <p:ext uri="{BB962C8B-B14F-4D97-AF65-F5344CB8AC3E}">
        <p14:creationId xmlns:p14="http://schemas.microsoft.com/office/powerpoint/2010/main" val="2327862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D0366-131F-8D69-E7EF-358F7C8A907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EC091AF-CB32-8F1D-5F77-6FFF5D53E22C}"/>
              </a:ext>
            </a:extLst>
          </p:cNvPr>
          <p:cNvSpPr>
            <a:spLocks noGrp="1"/>
          </p:cNvSpPr>
          <p:nvPr>
            <p:ph type="title"/>
          </p:nvPr>
        </p:nvSpPr>
        <p:spPr>
          <a:xfrm>
            <a:off x="1131544" y="0"/>
            <a:ext cx="10515600" cy="1325563"/>
          </a:xfrm>
        </p:spPr>
        <p:txBody>
          <a:bodyPr/>
          <a:lstStyle/>
          <a:p>
            <a:r>
              <a:rPr lang="sv-SE" dirty="0"/>
              <a:t>						Dagordning</a:t>
            </a:r>
          </a:p>
        </p:txBody>
      </p:sp>
      <p:pic>
        <p:nvPicPr>
          <p:cNvPr id="5" name="Platshållare för innehåll 4">
            <a:extLst>
              <a:ext uri="{FF2B5EF4-FFF2-40B4-BE49-F238E27FC236}">
                <a16:creationId xmlns:a16="http://schemas.microsoft.com/office/drawing/2014/main" id="{FA3CB185-759B-4DB2-A616-DE2F5C19A9CC}"/>
              </a:ext>
            </a:extLst>
          </p:cNvPr>
          <p:cNvPicPr>
            <a:picLocks noGrp="1" noChangeAspect="1"/>
          </p:cNvPicPr>
          <p:nvPr>
            <p:ph idx="1"/>
          </p:nvPr>
        </p:nvPicPr>
        <p:blipFill>
          <a:blip r:embed="rId2"/>
          <a:stretch>
            <a:fillRect/>
          </a:stretch>
        </p:blipFill>
        <p:spPr>
          <a:xfrm>
            <a:off x="10208871" y="365125"/>
            <a:ext cx="1485598" cy="928704"/>
          </a:xfrm>
        </p:spPr>
      </p:pic>
      <p:sp>
        <p:nvSpPr>
          <p:cNvPr id="6" name="textruta 5">
            <a:extLst>
              <a:ext uri="{FF2B5EF4-FFF2-40B4-BE49-F238E27FC236}">
                <a16:creationId xmlns:a16="http://schemas.microsoft.com/office/drawing/2014/main" id="{20F94B68-6817-B6A5-08A7-94CB13D7B2C7}"/>
              </a:ext>
            </a:extLst>
          </p:cNvPr>
          <p:cNvSpPr txBox="1"/>
          <p:nvPr/>
        </p:nvSpPr>
        <p:spPr>
          <a:xfrm>
            <a:off x="2012482" y="359543"/>
            <a:ext cx="9914021" cy="6186309"/>
          </a:xfrm>
          <a:prstGeom prst="rect">
            <a:avLst/>
          </a:prstGeom>
          <a:noFill/>
        </p:spPr>
        <p:txBody>
          <a:bodyPr wrap="square" rtlCol="0">
            <a:spAutoFit/>
          </a:bodyPr>
          <a:lstStyle/>
          <a:p>
            <a:pPr marL="342900" indent="-342900">
              <a:buAutoNum type="arabicPeriod"/>
            </a:pPr>
            <a:r>
              <a:rPr lang="sv-SE" dirty="0"/>
              <a:t>Årsmötets öppnande </a:t>
            </a:r>
          </a:p>
          <a:p>
            <a:pPr marL="342900" indent="-342900">
              <a:buAutoNum type="arabicPeriod"/>
            </a:pPr>
            <a:r>
              <a:rPr lang="sv-SE" dirty="0"/>
              <a:t>Årsmötets stadgeenliga utlysande    </a:t>
            </a:r>
          </a:p>
          <a:p>
            <a:pPr marL="342900" indent="-342900">
              <a:buAutoNum type="arabicPeriod"/>
            </a:pPr>
            <a:r>
              <a:rPr lang="sv-SE" dirty="0"/>
              <a:t>Val av två justeringsmän tillika rösträknare </a:t>
            </a:r>
          </a:p>
          <a:p>
            <a:pPr marL="342900" indent="-342900">
              <a:buAutoNum type="arabicPeriod"/>
            </a:pPr>
            <a:r>
              <a:rPr lang="sv-SE" dirty="0"/>
              <a:t>Val av ordförande för årsmötet </a:t>
            </a:r>
          </a:p>
          <a:p>
            <a:pPr marL="342900" indent="-342900">
              <a:buAutoNum type="arabicPeriod"/>
            </a:pPr>
            <a:r>
              <a:rPr lang="sv-SE" dirty="0"/>
              <a:t>Val av sekreterare för årsmötet </a:t>
            </a:r>
          </a:p>
          <a:p>
            <a:pPr marL="342900" indent="-342900">
              <a:buAutoNum type="arabicPeriod"/>
            </a:pPr>
            <a:r>
              <a:rPr lang="sv-SE" dirty="0"/>
              <a:t>Fastställande av dagordning </a:t>
            </a:r>
          </a:p>
          <a:p>
            <a:pPr marL="342900" indent="-342900">
              <a:buAutoNum type="arabicPeriod"/>
            </a:pPr>
            <a:r>
              <a:rPr lang="sv-SE" dirty="0"/>
              <a:t>Föregående årsmötesprotokoll, tillfälle till kommentarer. </a:t>
            </a:r>
          </a:p>
          <a:p>
            <a:pPr marL="342900" indent="-342900">
              <a:buAutoNum type="arabicPeriod"/>
            </a:pPr>
            <a:r>
              <a:rPr lang="sv-SE" dirty="0"/>
              <a:t>Styrelsens verksamhetsberättelse </a:t>
            </a:r>
          </a:p>
          <a:p>
            <a:pPr marL="342900" indent="-342900">
              <a:buAutoNum type="arabicPeriod"/>
            </a:pPr>
            <a:r>
              <a:rPr lang="sv-SE" dirty="0"/>
              <a:t>Balans- och resultatrapporter. </a:t>
            </a:r>
          </a:p>
          <a:p>
            <a:pPr marL="342900" indent="-342900">
              <a:buAutoNum type="arabicPeriod"/>
            </a:pPr>
            <a:r>
              <a:rPr lang="sv-SE" dirty="0"/>
              <a:t>Revisionsberättelse </a:t>
            </a:r>
          </a:p>
          <a:p>
            <a:pPr marL="342900" indent="-342900">
              <a:buAutoNum type="arabicPeriod"/>
            </a:pPr>
            <a:r>
              <a:rPr lang="sv-SE" dirty="0"/>
              <a:t>Ansvarsfrihet för styrelsen </a:t>
            </a:r>
          </a:p>
          <a:p>
            <a:pPr marL="342900" indent="-342900">
              <a:buAutoNum type="arabicPeriod"/>
            </a:pPr>
            <a:r>
              <a:rPr lang="sv-SE" dirty="0"/>
              <a:t>Fastställande av avgifter för kommande verksamhetsår </a:t>
            </a:r>
          </a:p>
          <a:p>
            <a:pPr marL="342900" indent="-342900">
              <a:buAutoNum type="arabicPeriod"/>
            </a:pPr>
            <a:r>
              <a:rPr lang="sv-SE" dirty="0"/>
              <a:t>Fastställande av styrelsearvoden för kommande verksamhetsår </a:t>
            </a:r>
          </a:p>
          <a:p>
            <a:pPr marL="342900" indent="-342900">
              <a:buAutoNum type="arabicPeriod"/>
            </a:pPr>
            <a:r>
              <a:rPr lang="sv-SE" dirty="0"/>
              <a:t>Propositioner till årsmötet </a:t>
            </a:r>
          </a:p>
          <a:p>
            <a:pPr marL="342900" indent="-342900">
              <a:buAutoNum type="arabicPeriod"/>
            </a:pPr>
            <a:r>
              <a:rPr lang="sv-SE" dirty="0"/>
              <a:t>Motioner till årsmötet </a:t>
            </a:r>
          </a:p>
          <a:p>
            <a:pPr marL="342900" indent="-342900">
              <a:buAutoNum type="arabicPeriod"/>
            </a:pPr>
            <a:r>
              <a:rPr lang="sv-SE" dirty="0"/>
              <a:t>Val av ordförande </a:t>
            </a:r>
          </a:p>
          <a:p>
            <a:pPr marL="342900" indent="-342900">
              <a:buAutoNum type="arabicPeriod"/>
            </a:pPr>
            <a:r>
              <a:rPr lang="sv-SE" dirty="0"/>
              <a:t>Val av sekreterare plus 2 ordinarie ledamöter (jämna årtal) </a:t>
            </a:r>
          </a:p>
          <a:p>
            <a:pPr marL="342900" indent="-342900">
              <a:buAutoNum type="arabicPeriod"/>
            </a:pPr>
            <a:r>
              <a:rPr lang="sv-SE" dirty="0"/>
              <a:t>Val av kassör plus 2 ordinarie ledamöter (udda årtal) </a:t>
            </a:r>
          </a:p>
          <a:p>
            <a:pPr marL="342900" indent="-342900">
              <a:buAutoNum type="arabicPeriod"/>
            </a:pPr>
            <a:r>
              <a:rPr lang="sv-SE" dirty="0"/>
              <a:t>Val av två revisorer. </a:t>
            </a:r>
          </a:p>
          <a:p>
            <a:pPr marL="342900" indent="-342900">
              <a:buAutoNum type="arabicPeriod"/>
            </a:pPr>
            <a:r>
              <a:rPr lang="sv-SE" dirty="0"/>
              <a:t>Val av 3 ledamöter till valberedning och sammankallande. </a:t>
            </a:r>
          </a:p>
          <a:p>
            <a:pPr marL="342900" indent="-342900">
              <a:buAutoNum type="arabicPeriod"/>
            </a:pPr>
            <a:r>
              <a:rPr lang="sv-SE" dirty="0"/>
              <a:t> Övriga frågor/frågestund. </a:t>
            </a:r>
          </a:p>
          <a:p>
            <a:pPr marL="342900" indent="-342900">
              <a:buAutoNum type="arabicPeriod"/>
            </a:pPr>
            <a:r>
              <a:rPr lang="sv-SE" dirty="0"/>
              <a:t>Mötet avslutas </a:t>
            </a:r>
          </a:p>
        </p:txBody>
      </p:sp>
      <p:sp>
        <p:nvSpPr>
          <p:cNvPr id="3" name="Rectangle: Rounded Corners 2">
            <a:extLst>
              <a:ext uri="{FF2B5EF4-FFF2-40B4-BE49-F238E27FC236}">
                <a16:creationId xmlns:a16="http://schemas.microsoft.com/office/drawing/2014/main" id="{09129DC1-90B1-4E78-0F9F-EFE3D10A0242}"/>
              </a:ext>
            </a:extLst>
          </p:cNvPr>
          <p:cNvSpPr/>
          <p:nvPr/>
        </p:nvSpPr>
        <p:spPr>
          <a:xfrm>
            <a:off x="2012482" y="5852166"/>
            <a:ext cx="6298602" cy="355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066919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97A29-6F48-1D08-F417-AF07B9E9DF6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B29C56D-3231-96EB-A33D-2E8D90B8ABA5}"/>
              </a:ext>
            </a:extLst>
          </p:cNvPr>
          <p:cNvSpPr>
            <a:spLocks noGrp="1"/>
          </p:cNvSpPr>
          <p:nvPr>
            <p:ph type="title"/>
          </p:nvPr>
        </p:nvSpPr>
        <p:spPr>
          <a:xfrm>
            <a:off x="1131544" y="258183"/>
            <a:ext cx="10515600" cy="1325563"/>
          </a:xfrm>
        </p:spPr>
        <p:txBody>
          <a:bodyPr/>
          <a:lstStyle/>
          <a:p>
            <a:r>
              <a:rPr lang="sv-SE" dirty="0"/>
              <a:t>Gästhamnen</a:t>
            </a:r>
          </a:p>
        </p:txBody>
      </p:sp>
      <p:pic>
        <p:nvPicPr>
          <p:cNvPr id="5" name="Platshållare för innehåll 4">
            <a:extLst>
              <a:ext uri="{FF2B5EF4-FFF2-40B4-BE49-F238E27FC236}">
                <a16:creationId xmlns:a16="http://schemas.microsoft.com/office/drawing/2014/main" id="{505B84EC-267D-66F2-B028-B91DAF290EF2}"/>
              </a:ext>
            </a:extLst>
          </p:cNvPr>
          <p:cNvPicPr>
            <a:picLocks noGrp="1" noChangeAspect="1"/>
          </p:cNvPicPr>
          <p:nvPr>
            <p:ph idx="1"/>
          </p:nvPr>
        </p:nvPicPr>
        <p:blipFill>
          <a:blip r:embed="rId2"/>
          <a:stretch>
            <a:fillRect/>
          </a:stretch>
        </p:blipFill>
        <p:spPr>
          <a:xfrm>
            <a:off x="10208871" y="365125"/>
            <a:ext cx="1485598" cy="928704"/>
          </a:xfrm>
        </p:spPr>
      </p:pic>
      <p:sp>
        <p:nvSpPr>
          <p:cNvPr id="4" name="TextBox 3">
            <a:extLst>
              <a:ext uri="{FF2B5EF4-FFF2-40B4-BE49-F238E27FC236}">
                <a16:creationId xmlns:a16="http://schemas.microsoft.com/office/drawing/2014/main" id="{02B285C9-D72F-77E3-6DA6-6DDDE873A351}"/>
              </a:ext>
            </a:extLst>
          </p:cNvPr>
          <p:cNvSpPr txBox="1"/>
          <p:nvPr/>
        </p:nvSpPr>
        <p:spPr>
          <a:xfrm>
            <a:off x="1220993" y="2619487"/>
            <a:ext cx="6621332" cy="3539430"/>
          </a:xfrm>
          <a:prstGeom prst="rect">
            <a:avLst/>
          </a:prstGeom>
          <a:noFill/>
        </p:spPr>
        <p:txBody>
          <a:bodyPr wrap="square" rtlCol="0">
            <a:spAutoFit/>
          </a:bodyPr>
          <a:lstStyle/>
          <a:p>
            <a:pPr marL="285750" indent="-285750">
              <a:buFont typeface="Arial" panose="020B0604020202020204" pitchFamily="34" charset="0"/>
              <a:buChar char="•"/>
            </a:pPr>
            <a:r>
              <a:rPr lang="sv-SE" sz="2800" dirty="0"/>
              <a:t>Intäkt 720 000 kr exkl moms</a:t>
            </a:r>
          </a:p>
          <a:p>
            <a:pPr marL="285750" indent="-285750">
              <a:buFont typeface="Arial" panose="020B0604020202020204" pitchFamily="34" charset="0"/>
              <a:buChar char="•"/>
            </a:pPr>
            <a:r>
              <a:rPr lang="sv-SE" sz="2800" dirty="0"/>
              <a:t>Lägre besöksantal.</a:t>
            </a:r>
          </a:p>
          <a:p>
            <a:pPr marL="285750" indent="-285750">
              <a:buFont typeface="Arial" panose="020B0604020202020204" pitchFamily="34" charset="0"/>
              <a:buChar char="•"/>
            </a:pPr>
            <a:r>
              <a:rPr lang="sv-SE" sz="2800" dirty="0"/>
              <a:t>Dåligt juni – början juli.</a:t>
            </a:r>
          </a:p>
          <a:p>
            <a:pPr marL="285750" indent="-285750">
              <a:buFont typeface="Arial" panose="020B0604020202020204" pitchFamily="34" charset="0"/>
              <a:buChar char="•"/>
            </a:pPr>
            <a:r>
              <a:rPr lang="sv-SE" sz="2800" dirty="0"/>
              <a:t>Tappet motsvarar 3 båtar per dag.</a:t>
            </a:r>
          </a:p>
          <a:p>
            <a:pPr marL="285750" indent="-285750">
              <a:buFont typeface="Arial" panose="020B0604020202020204" pitchFamily="34" charset="0"/>
              <a:buChar char="•"/>
            </a:pPr>
            <a:r>
              <a:rPr lang="sv-SE" sz="2800" dirty="0"/>
              <a:t>Återvinning fungerade bra.</a:t>
            </a:r>
          </a:p>
          <a:p>
            <a:pPr marL="285750" indent="-285750">
              <a:buFont typeface="Arial" panose="020B0604020202020204" pitchFamily="34" charset="0"/>
              <a:buChar char="•"/>
            </a:pPr>
            <a:endParaRPr lang="sv-SE" sz="2800" dirty="0"/>
          </a:p>
          <a:p>
            <a:r>
              <a:rPr lang="sv-SE" sz="2800" b="1" i="1" dirty="0"/>
              <a:t>Stort tack till Hamnvärdar och Hamnkapten!</a:t>
            </a:r>
          </a:p>
        </p:txBody>
      </p:sp>
    </p:spTree>
    <p:extLst>
      <p:ext uri="{BB962C8B-B14F-4D97-AF65-F5344CB8AC3E}">
        <p14:creationId xmlns:p14="http://schemas.microsoft.com/office/powerpoint/2010/main" val="1387172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726FAC99-3925-C940-8E87-6FB2CDC9F6AF}"/>
              </a:ext>
            </a:extLst>
          </p:cNvPr>
          <p:cNvSpPr txBox="1"/>
          <p:nvPr/>
        </p:nvSpPr>
        <p:spPr>
          <a:xfrm>
            <a:off x="832339" y="1304156"/>
            <a:ext cx="5756030" cy="523220"/>
          </a:xfrm>
          <a:prstGeom prst="rect">
            <a:avLst/>
          </a:prstGeom>
          <a:noFill/>
        </p:spPr>
        <p:txBody>
          <a:bodyPr wrap="square" rtlCol="0">
            <a:spAutoFit/>
          </a:bodyPr>
          <a:lstStyle/>
          <a:p>
            <a:r>
              <a:rPr lang="sv-SE" sz="2800" dirty="0"/>
              <a:t>Gästhamnen 2018 - 2025</a:t>
            </a:r>
          </a:p>
        </p:txBody>
      </p:sp>
      <p:pic>
        <p:nvPicPr>
          <p:cNvPr id="4" name="Bildobjekt 3">
            <a:extLst>
              <a:ext uri="{FF2B5EF4-FFF2-40B4-BE49-F238E27FC236}">
                <a16:creationId xmlns:a16="http://schemas.microsoft.com/office/drawing/2014/main" id="{63289662-CD31-AF41-B110-18B6064C86CA}"/>
              </a:ext>
            </a:extLst>
          </p:cNvPr>
          <p:cNvPicPr>
            <a:picLocks noChangeAspect="1"/>
          </p:cNvPicPr>
          <p:nvPr/>
        </p:nvPicPr>
        <p:blipFill>
          <a:blip r:embed="rId2"/>
          <a:stretch>
            <a:fillRect/>
          </a:stretch>
        </p:blipFill>
        <p:spPr>
          <a:xfrm>
            <a:off x="10091223" y="422030"/>
            <a:ext cx="1631853" cy="1019908"/>
          </a:xfrm>
          <a:prstGeom prst="rect">
            <a:avLst/>
          </a:prstGeom>
        </p:spPr>
      </p:pic>
      <p:graphicFrame>
        <p:nvGraphicFramePr>
          <p:cNvPr id="5" name="Tabell 4">
            <a:extLst>
              <a:ext uri="{FF2B5EF4-FFF2-40B4-BE49-F238E27FC236}">
                <a16:creationId xmlns:a16="http://schemas.microsoft.com/office/drawing/2014/main" id="{B194ADE7-B6A1-9746-82BC-95ED9C4BD69C}"/>
              </a:ext>
            </a:extLst>
          </p:cNvPr>
          <p:cNvGraphicFramePr>
            <a:graphicFrameLocks noGrp="1"/>
          </p:cNvGraphicFramePr>
          <p:nvPr/>
        </p:nvGraphicFramePr>
        <p:xfrm>
          <a:off x="726832" y="2736034"/>
          <a:ext cx="10163907" cy="1743154"/>
        </p:xfrm>
        <a:graphic>
          <a:graphicData uri="http://schemas.openxmlformats.org/drawingml/2006/table">
            <a:tbl>
              <a:tblPr firstRow="1" bandRow="1">
                <a:tableStyleId>{5C22544A-7EE6-4342-B048-85BDC9FD1C3A}</a:tableStyleId>
              </a:tblPr>
              <a:tblGrid>
                <a:gridCol w="1129323">
                  <a:extLst>
                    <a:ext uri="{9D8B030D-6E8A-4147-A177-3AD203B41FA5}">
                      <a16:colId xmlns:a16="http://schemas.microsoft.com/office/drawing/2014/main" val="711107627"/>
                    </a:ext>
                  </a:extLst>
                </a:gridCol>
                <a:gridCol w="1129323">
                  <a:extLst>
                    <a:ext uri="{9D8B030D-6E8A-4147-A177-3AD203B41FA5}">
                      <a16:colId xmlns:a16="http://schemas.microsoft.com/office/drawing/2014/main" val="3456086409"/>
                    </a:ext>
                  </a:extLst>
                </a:gridCol>
                <a:gridCol w="1129323">
                  <a:extLst>
                    <a:ext uri="{9D8B030D-6E8A-4147-A177-3AD203B41FA5}">
                      <a16:colId xmlns:a16="http://schemas.microsoft.com/office/drawing/2014/main" val="175817838"/>
                    </a:ext>
                  </a:extLst>
                </a:gridCol>
                <a:gridCol w="1129323">
                  <a:extLst>
                    <a:ext uri="{9D8B030D-6E8A-4147-A177-3AD203B41FA5}">
                      <a16:colId xmlns:a16="http://schemas.microsoft.com/office/drawing/2014/main" val="497186218"/>
                    </a:ext>
                  </a:extLst>
                </a:gridCol>
                <a:gridCol w="1129323">
                  <a:extLst>
                    <a:ext uri="{9D8B030D-6E8A-4147-A177-3AD203B41FA5}">
                      <a16:colId xmlns:a16="http://schemas.microsoft.com/office/drawing/2014/main" val="2328369923"/>
                    </a:ext>
                  </a:extLst>
                </a:gridCol>
                <a:gridCol w="1129323">
                  <a:extLst>
                    <a:ext uri="{9D8B030D-6E8A-4147-A177-3AD203B41FA5}">
                      <a16:colId xmlns:a16="http://schemas.microsoft.com/office/drawing/2014/main" val="2192968153"/>
                    </a:ext>
                  </a:extLst>
                </a:gridCol>
                <a:gridCol w="1129323">
                  <a:extLst>
                    <a:ext uri="{9D8B030D-6E8A-4147-A177-3AD203B41FA5}">
                      <a16:colId xmlns:a16="http://schemas.microsoft.com/office/drawing/2014/main" val="1228903529"/>
                    </a:ext>
                  </a:extLst>
                </a:gridCol>
                <a:gridCol w="1129323">
                  <a:extLst>
                    <a:ext uri="{9D8B030D-6E8A-4147-A177-3AD203B41FA5}">
                      <a16:colId xmlns:a16="http://schemas.microsoft.com/office/drawing/2014/main" val="205723143"/>
                    </a:ext>
                  </a:extLst>
                </a:gridCol>
                <a:gridCol w="1129323">
                  <a:extLst>
                    <a:ext uri="{9D8B030D-6E8A-4147-A177-3AD203B41FA5}">
                      <a16:colId xmlns:a16="http://schemas.microsoft.com/office/drawing/2014/main" val="1822331270"/>
                    </a:ext>
                  </a:extLst>
                </a:gridCol>
              </a:tblGrid>
              <a:tr h="404645">
                <a:tc>
                  <a:txBody>
                    <a:bodyPr/>
                    <a:lstStyle/>
                    <a:p>
                      <a:r>
                        <a:rPr lang="sv-SE" dirty="0"/>
                        <a:t>ÅR</a:t>
                      </a:r>
                    </a:p>
                  </a:txBody>
                  <a:tcPr/>
                </a:tc>
                <a:tc>
                  <a:txBody>
                    <a:bodyPr/>
                    <a:lstStyle/>
                    <a:p>
                      <a:r>
                        <a:rPr lang="sv-SE" dirty="0"/>
                        <a:t>2018</a:t>
                      </a:r>
                    </a:p>
                  </a:txBody>
                  <a:tcPr/>
                </a:tc>
                <a:tc>
                  <a:txBody>
                    <a:bodyPr/>
                    <a:lstStyle/>
                    <a:p>
                      <a:r>
                        <a:rPr lang="sv-SE" dirty="0"/>
                        <a:t>2019</a:t>
                      </a:r>
                    </a:p>
                  </a:txBody>
                  <a:tcPr/>
                </a:tc>
                <a:tc>
                  <a:txBody>
                    <a:bodyPr/>
                    <a:lstStyle/>
                    <a:p>
                      <a:r>
                        <a:rPr lang="sv-SE" dirty="0"/>
                        <a:t>2020</a:t>
                      </a:r>
                    </a:p>
                  </a:txBody>
                  <a:tcPr/>
                </a:tc>
                <a:tc>
                  <a:txBody>
                    <a:bodyPr/>
                    <a:lstStyle/>
                    <a:p>
                      <a:r>
                        <a:rPr lang="sv-SE" dirty="0"/>
                        <a:t>2021</a:t>
                      </a:r>
                    </a:p>
                  </a:txBody>
                  <a:tcPr/>
                </a:tc>
                <a:tc>
                  <a:txBody>
                    <a:bodyPr/>
                    <a:lstStyle/>
                    <a:p>
                      <a:r>
                        <a:rPr lang="sv-SE" dirty="0"/>
                        <a:t>2022</a:t>
                      </a:r>
                    </a:p>
                  </a:txBody>
                  <a:tcPr/>
                </a:tc>
                <a:tc>
                  <a:txBody>
                    <a:bodyPr/>
                    <a:lstStyle/>
                    <a:p>
                      <a:r>
                        <a:rPr lang="sv-SE" dirty="0"/>
                        <a:t>2023</a:t>
                      </a:r>
                    </a:p>
                  </a:txBody>
                  <a:tcPr/>
                </a:tc>
                <a:tc>
                  <a:txBody>
                    <a:bodyPr/>
                    <a:lstStyle/>
                    <a:p>
                      <a:r>
                        <a:rPr lang="sv-SE" dirty="0"/>
                        <a:t>2024</a:t>
                      </a:r>
                    </a:p>
                  </a:txBody>
                  <a:tcPr/>
                </a:tc>
                <a:tc>
                  <a:txBody>
                    <a:bodyPr/>
                    <a:lstStyle/>
                    <a:p>
                      <a:r>
                        <a:rPr lang="sv-SE" dirty="0"/>
                        <a:t>2025</a:t>
                      </a:r>
                    </a:p>
                  </a:txBody>
                  <a:tcPr/>
                </a:tc>
                <a:extLst>
                  <a:ext uri="{0D108BD9-81ED-4DB2-BD59-A6C34878D82A}">
                    <a16:rowId xmlns:a16="http://schemas.microsoft.com/office/drawing/2014/main" val="3883248982"/>
                  </a:ext>
                </a:extLst>
              </a:tr>
              <a:tr h="698429">
                <a:tc>
                  <a:txBody>
                    <a:bodyPr/>
                    <a:lstStyle/>
                    <a:p>
                      <a:r>
                        <a:rPr lang="sv-SE" dirty="0"/>
                        <a:t>Omsätt-</a:t>
                      </a:r>
                      <a:r>
                        <a:rPr lang="sv-SE" dirty="0" err="1"/>
                        <a:t>ning</a:t>
                      </a:r>
                      <a:endParaRPr lang="sv-SE" dirty="0"/>
                    </a:p>
                  </a:txBody>
                  <a:tcPr/>
                </a:tc>
                <a:tc>
                  <a:txBody>
                    <a:bodyPr/>
                    <a:lstStyle/>
                    <a:p>
                      <a:r>
                        <a:rPr lang="sv-SE" dirty="0"/>
                        <a:t>836 000</a:t>
                      </a:r>
                    </a:p>
                  </a:txBody>
                  <a:tcPr/>
                </a:tc>
                <a:tc>
                  <a:txBody>
                    <a:bodyPr/>
                    <a:lstStyle/>
                    <a:p>
                      <a:r>
                        <a:rPr lang="sv-SE" dirty="0"/>
                        <a:t>802 000</a:t>
                      </a:r>
                    </a:p>
                  </a:txBody>
                  <a:tcPr/>
                </a:tc>
                <a:tc>
                  <a:txBody>
                    <a:bodyPr/>
                    <a:lstStyle/>
                    <a:p>
                      <a:r>
                        <a:rPr lang="sv-SE" dirty="0"/>
                        <a:t>792 000</a:t>
                      </a:r>
                    </a:p>
                  </a:txBody>
                  <a:tcPr/>
                </a:tc>
                <a:tc>
                  <a:txBody>
                    <a:bodyPr/>
                    <a:lstStyle/>
                    <a:p>
                      <a:r>
                        <a:rPr lang="sv-SE" dirty="0"/>
                        <a:t>958 000</a:t>
                      </a:r>
                    </a:p>
                  </a:txBody>
                  <a:tcPr/>
                </a:tc>
                <a:tc>
                  <a:txBody>
                    <a:bodyPr/>
                    <a:lstStyle/>
                    <a:p>
                      <a:r>
                        <a:rPr lang="sv-SE" dirty="0"/>
                        <a:t>972 000</a:t>
                      </a:r>
                    </a:p>
                  </a:txBody>
                  <a:tcPr/>
                </a:tc>
                <a:tc>
                  <a:txBody>
                    <a:bodyPr/>
                    <a:lstStyle/>
                    <a:p>
                      <a:r>
                        <a:rPr lang="sv-SE" dirty="0"/>
                        <a:t>931 000</a:t>
                      </a:r>
                    </a:p>
                  </a:txBody>
                  <a:tcPr/>
                </a:tc>
                <a:tc>
                  <a:txBody>
                    <a:bodyPr/>
                    <a:lstStyle/>
                    <a:p>
                      <a:r>
                        <a:rPr lang="sv-SE" dirty="0"/>
                        <a:t>960 000</a:t>
                      </a:r>
                    </a:p>
                  </a:txBody>
                  <a:tcPr/>
                </a:tc>
                <a:tc>
                  <a:txBody>
                    <a:bodyPr/>
                    <a:lstStyle/>
                    <a:p>
                      <a:r>
                        <a:rPr lang="sv-SE" dirty="0"/>
                        <a:t>900 000</a:t>
                      </a:r>
                    </a:p>
                  </a:txBody>
                  <a:tcPr/>
                </a:tc>
                <a:extLst>
                  <a:ext uri="{0D108BD9-81ED-4DB2-BD59-A6C34878D82A}">
                    <a16:rowId xmlns:a16="http://schemas.microsoft.com/office/drawing/2014/main" val="2330665551"/>
                  </a:ext>
                </a:extLst>
              </a:tr>
              <a:tr h="404645">
                <a:tc>
                  <a:txBody>
                    <a:bodyPr/>
                    <a:lstStyle/>
                    <a:p>
                      <a:r>
                        <a:rPr lang="sv-SE" dirty="0"/>
                        <a:t>Antal gästnätter</a:t>
                      </a:r>
                    </a:p>
                  </a:txBody>
                  <a:tcPr/>
                </a:tc>
                <a:tc>
                  <a:txBody>
                    <a:bodyPr/>
                    <a:lstStyle/>
                    <a:p>
                      <a:r>
                        <a:rPr lang="sv-SE" dirty="0"/>
                        <a:t>3233</a:t>
                      </a:r>
                    </a:p>
                  </a:txBody>
                  <a:tcPr/>
                </a:tc>
                <a:tc>
                  <a:txBody>
                    <a:bodyPr/>
                    <a:lstStyle/>
                    <a:p>
                      <a:r>
                        <a:rPr lang="sv-SE" dirty="0"/>
                        <a:t>2944</a:t>
                      </a:r>
                    </a:p>
                  </a:txBody>
                  <a:tcPr/>
                </a:tc>
                <a:tc>
                  <a:txBody>
                    <a:bodyPr/>
                    <a:lstStyle/>
                    <a:p>
                      <a:r>
                        <a:rPr lang="sv-SE" dirty="0"/>
                        <a:t>2750</a:t>
                      </a:r>
                    </a:p>
                  </a:txBody>
                  <a:tcPr/>
                </a:tc>
                <a:tc>
                  <a:txBody>
                    <a:bodyPr/>
                    <a:lstStyle/>
                    <a:p>
                      <a:r>
                        <a:rPr lang="sv-SE" dirty="0"/>
                        <a:t>3290</a:t>
                      </a:r>
                    </a:p>
                  </a:txBody>
                  <a:tcPr/>
                </a:tc>
                <a:tc>
                  <a:txBody>
                    <a:bodyPr/>
                    <a:lstStyle/>
                    <a:p>
                      <a:r>
                        <a:rPr lang="sv-SE" dirty="0"/>
                        <a:t>3054</a:t>
                      </a:r>
                    </a:p>
                  </a:txBody>
                  <a:tcPr/>
                </a:tc>
                <a:tc>
                  <a:txBody>
                    <a:bodyPr/>
                    <a:lstStyle/>
                    <a:p>
                      <a:r>
                        <a:rPr lang="sv-SE" dirty="0"/>
                        <a:t>2901</a:t>
                      </a:r>
                    </a:p>
                  </a:txBody>
                  <a:tcPr/>
                </a:tc>
                <a:tc>
                  <a:txBody>
                    <a:bodyPr/>
                    <a:lstStyle/>
                    <a:p>
                      <a:r>
                        <a:rPr lang="sv-SE" dirty="0"/>
                        <a:t>2890</a:t>
                      </a:r>
                    </a:p>
                  </a:txBody>
                  <a:tcPr/>
                </a:tc>
                <a:tc>
                  <a:txBody>
                    <a:bodyPr/>
                    <a:lstStyle/>
                    <a:p>
                      <a:r>
                        <a:rPr lang="sv-SE" dirty="0"/>
                        <a:t>2750</a:t>
                      </a:r>
                    </a:p>
                  </a:txBody>
                  <a:tcPr/>
                </a:tc>
                <a:extLst>
                  <a:ext uri="{0D108BD9-81ED-4DB2-BD59-A6C34878D82A}">
                    <a16:rowId xmlns:a16="http://schemas.microsoft.com/office/drawing/2014/main" val="190297523"/>
                  </a:ext>
                </a:extLst>
              </a:tr>
            </a:tbl>
          </a:graphicData>
        </a:graphic>
      </p:graphicFrame>
    </p:spTree>
    <p:extLst>
      <p:ext uri="{BB962C8B-B14F-4D97-AF65-F5344CB8AC3E}">
        <p14:creationId xmlns:p14="http://schemas.microsoft.com/office/powerpoint/2010/main" val="2511736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27326137-1B1D-1A41-BA76-D85763A0963C}"/>
              </a:ext>
            </a:extLst>
          </p:cNvPr>
          <p:cNvPicPr>
            <a:picLocks noChangeAspect="1"/>
          </p:cNvPicPr>
          <p:nvPr/>
        </p:nvPicPr>
        <p:blipFill>
          <a:blip r:embed="rId2"/>
          <a:stretch>
            <a:fillRect/>
          </a:stretch>
        </p:blipFill>
        <p:spPr>
          <a:xfrm>
            <a:off x="10091223" y="422030"/>
            <a:ext cx="1631853" cy="1019908"/>
          </a:xfrm>
          <a:prstGeom prst="rect">
            <a:avLst/>
          </a:prstGeom>
        </p:spPr>
      </p:pic>
      <p:sp>
        <p:nvSpPr>
          <p:cNvPr id="4" name="textruta 3">
            <a:extLst>
              <a:ext uri="{FF2B5EF4-FFF2-40B4-BE49-F238E27FC236}">
                <a16:creationId xmlns:a16="http://schemas.microsoft.com/office/drawing/2014/main" id="{09CEB52A-A7A9-1149-9BDB-A760C938BB0A}"/>
              </a:ext>
            </a:extLst>
          </p:cNvPr>
          <p:cNvSpPr txBox="1"/>
          <p:nvPr/>
        </p:nvSpPr>
        <p:spPr>
          <a:xfrm>
            <a:off x="1934308" y="902677"/>
            <a:ext cx="6904892" cy="523220"/>
          </a:xfrm>
          <a:prstGeom prst="rect">
            <a:avLst/>
          </a:prstGeom>
          <a:noFill/>
        </p:spPr>
        <p:txBody>
          <a:bodyPr wrap="square" rtlCol="0">
            <a:spAutoFit/>
          </a:bodyPr>
          <a:lstStyle/>
          <a:p>
            <a:r>
              <a:rPr lang="sv-SE" sz="2800" dirty="0"/>
              <a:t>Varför nedåt?</a:t>
            </a:r>
          </a:p>
        </p:txBody>
      </p:sp>
      <p:sp>
        <p:nvSpPr>
          <p:cNvPr id="5" name="textruta 4">
            <a:extLst>
              <a:ext uri="{FF2B5EF4-FFF2-40B4-BE49-F238E27FC236}">
                <a16:creationId xmlns:a16="http://schemas.microsoft.com/office/drawing/2014/main" id="{815BAA40-FD0C-2A48-8DDF-EA83C6E505B5}"/>
              </a:ext>
            </a:extLst>
          </p:cNvPr>
          <p:cNvSpPr txBox="1"/>
          <p:nvPr/>
        </p:nvSpPr>
        <p:spPr>
          <a:xfrm>
            <a:off x="2074985" y="1981200"/>
            <a:ext cx="6764215" cy="2862322"/>
          </a:xfrm>
          <a:prstGeom prst="rect">
            <a:avLst/>
          </a:prstGeom>
          <a:noFill/>
        </p:spPr>
        <p:txBody>
          <a:bodyPr wrap="square" rtlCol="0">
            <a:spAutoFit/>
          </a:bodyPr>
          <a:lstStyle/>
          <a:p>
            <a:r>
              <a:rPr lang="sv-SE" dirty="0"/>
              <a:t>• Usel juni/början juli</a:t>
            </a:r>
          </a:p>
          <a:p>
            <a:r>
              <a:rPr lang="sv-SE" dirty="0"/>
              <a:t>	juni 25 	310 båtar  -&gt; 65 000:- i tapp </a:t>
            </a:r>
            <a:r>
              <a:rPr lang="sv-SE" dirty="0" err="1"/>
              <a:t>jmfrt</a:t>
            </a:r>
            <a:r>
              <a:rPr lang="sv-SE" dirty="0"/>
              <a:t> med 2023</a:t>
            </a:r>
          </a:p>
          <a:p>
            <a:r>
              <a:rPr lang="sv-SE" dirty="0"/>
              <a:t>	juni 24	440 båtar</a:t>
            </a:r>
          </a:p>
          <a:p>
            <a:r>
              <a:rPr lang="sv-SE" dirty="0"/>
              <a:t>	juni 23	500 båtar</a:t>
            </a:r>
          </a:p>
          <a:p>
            <a:endParaRPr lang="sv-SE" dirty="0"/>
          </a:p>
          <a:p>
            <a:r>
              <a:rPr lang="sv-SE" dirty="0"/>
              <a:t>• Båtlivet har blivit äldre</a:t>
            </a:r>
          </a:p>
          <a:p>
            <a:endParaRPr lang="sv-SE" dirty="0"/>
          </a:p>
          <a:p>
            <a:r>
              <a:rPr lang="sv-SE" dirty="0"/>
              <a:t>• Fler snabba </a:t>
            </a:r>
            <a:r>
              <a:rPr lang="sv-SE" dirty="0" err="1"/>
              <a:t>ribbar</a:t>
            </a:r>
            <a:r>
              <a:rPr lang="sv-SE" dirty="0"/>
              <a:t>, ett annat båtliv</a:t>
            </a:r>
          </a:p>
          <a:p>
            <a:endParaRPr lang="sv-SE" dirty="0"/>
          </a:p>
          <a:p>
            <a:r>
              <a:rPr lang="sv-SE" dirty="0"/>
              <a:t>• Det har blivit dyrt</a:t>
            </a:r>
          </a:p>
        </p:txBody>
      </p:sp>
    </p:spTree>
    <p:extLst>
      <p:ext uri="{BB962C8B-B14F-4D97-AF65-F5344CB8AC3E}">
        <p14:creationId xmlns:p14="http://schemas.microsoft.com/office/powerpoint/2010/main" val="24319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7B00C02-E7E0-4582-9F73-B63BCD404FD6}"/>
              </a:ext>
            </a:extLst>
          </p:cNvPr>
          <p:cNvPicPr>
            <a:picLocks noChangeAspect="1"/>
          </p:cNvPicPr>
          <p:nvPr/>
        </p:nvPicPr>
        <p:blipFill>
          <a:blip r:embed="rId2"/>
          <a:stretch>
            <a:fillRect/>
          </a:stretch>
        </p:blipFill>
        <p:spPr>
          <a:xfrm>
            <a:off x="2797613" y="0"/>
            <a:ext cx="9394387" cy="6648246"/>
          </a:xfrm>
          <a:prstGeom prst="rect">
            <a:avLst/>
          </a:prstGeom>
        </p:spPr>
      </p:pic>
      <p:sp>
        <p:nvSpPr>
          <p:cNvPr id="4" name="textruta 3">
            <a:extLst>
              <a:ext uri="{FF2B5EF4-FFF2-40B4-BE49-F238E27FC236}">
                <a16:creationId xmlns:a16="http://schemas.microsoft.com/office/drawing/2014/main" id="{3B3102B6-A5D4-B927-FF01-D98335AB672A}"/>
              </a:ext>
            </a:extLst>
          </p:cNvPr>
          <p:cNvSpPr txBox="1"/>
          <p:nvPr/>
        </p:nvSpPr>
        <p:spPr>
          <a:xfrm>
            <a:off x="317500" y="1193800"/>
            <a:ext cx="3098800" cy="1015663"/>
          </a:xfrm>
          <a:prstGeom prst="rect">
            <a:avLst/>
          </a:prstGeom>
          <a:noFill/>
        </p:spPr>
        <p:txBody>
          <a:bodyPr wrap="square" rtlCol="0">
            <a:spAutoFit/>
          </a:bodyPr>
          <a:lstStyle/>
          <a:p>
            <a:r>
              <a:rPr lang="sv-SE" sz="2000" b="1" dirty="0">
                <a:solidFill>
                  <a:srgbClr val="FF0000"/>
                </a:solidFill>
              </a:rPr>
              <a:t>Nästa steg:</a:t>
            </a:r>
          </a:p>
          <a:p>
            <a:r>
              <a:rPr lang="sv-SE" sz="2000" b="1" dirty="0">
                <a:solidFill>
                  <a:srgbClr val="FF0000"/>
                </a:solidFill>
              </a:rPr>
              <a:t>Översyn av Y-bommar. Många  är rostangripna</a:t>
            </a:r>
          </a:p>
        </p:txBody>
      </p:sp>
      <p:pic>
        <p:nvPicPr>
          <p:cNvPr id="3" name="Bildobjekt 2">
            <a:extLst>
              <a:ext uri="{FF2B5EF4-FFF2-40B4-BE49-F238E27FC236}">
                <a16:creationId xmlns:a16="http://schemas.microsoft.com/office/drawing/2014/main" id="{A31EBFB3-D033-83E1-A007-BE4FA68C6B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23564" y="2743200"/>
            <a:ext cx="3528509" cy="2646382"/>
          </a:xfrm>
          <a:prstGeom prst="rect">
            <a:avLst/>
          </a:prstGeom>
        </p:spPr>
      </p:pic>
    </p:spTree>
    <p:extLst>
      <p:ext uri="{BB962C8B-B14F-4D97-AF65-F5344CB8AC3E}">
        <p14:creationId xmlns:p14="http://schemas.microsoft.com/office/powerpoint/2010/main" val="2025441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B9142-1C5E-38DD-6496-23F62FCA2114}"/>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1F7D8C9B-EEF8-308D-E811-AE50B3168483}"/>
              </a:ext>
            </a:extLst>
          </p:cNvPr>
          <p:cNvPicPr>
            <a:picLocks noChangeAspect="1"/>
          </p:cNvPicPr>
          <p:nvPr/>
        </p:nvPicPr>
        <p:blipFill>
          <a:blip r:embed="rId2"/>
          <a:srcRect l="7" t="17339" r="49405" b="8866"/>
          <a:stretch>
            <a:fillRect/>
          </a:stretch>
        </p:blipFill>
        <p:spPr>
          <a:xfrm>
            <a:off x="3624146" y="53047"/>
            <a:ext cx="6590371" cy="6638127"/>
          </a:xfrm>
          <a:prstGeom prst="rect">
            <a:avLst/>
          </a:prstGeom>
        </p:spPr>
      </p:pic>
      <p:sp>
        <p:nvSpPr>
          <p:cNvPr id="2" name="textruta 1">
            <a:extLst>
              <a:ext uri="{FF2B5EF4-FFF2-40B4-BE49-F238E27FC236}">
                <a16:creationId xmlns:a16="http://schemas.microsoft.com/office/drawing/2014/main" id="{47C0F408-EBB2-149D-032F-9F10F0938EBE}"/>
              </a:ext>
            </a:extLst>
          </p:cNvPr>
          <p:cNvSpPr txBox="1"/>
          <p:nvPr/>
        </p:nvSpPr>
        <p:spPr>
          <a:xfrm>
            <a:off x="139359" y="2019300"/>
            <a:ext cx="2451100" cy="1200329"/>
          </a:xfrm>
          <a:prstGeom prst="rect">
            <a:avLst/>
          </a:prstGeom>
          <a:noFill/>
        </p:spPr>
        <p:txBody>
          <a:bodyPr wrap="square" rtlCol="0">
            <a:spAutoFit/>
          </a:bodyPr>
          <a:lstStyle/>
          <a:p>
            <a:r>
              <a:rPr lang="sv-SE" dirty="0">
                <a:solidFill>
                  <a:srgbClr val="FF0000"/>
                </a:solidFill>
              </a:rPr>
              <a:t>På rampen får vi ta upp båtar på max 500kg</a:t>
            </a:r>
            <a:br>
              <a:rPr lang="sv-SE" dirty="0">
                <a:solidFill>
                  <a:srgbClr val="FF0000"/>
                </a:solidFill>
              </a:rPr>
            </a:br>
            <a:r>
              <a:rPr lang="sv-SE" dirty="0">
                <a:solidFill>
                  <a:srgbClr val="FF0000"/>
                </a:solidFill>
              </a:rPr>
              <a:t>Småbåtar, kajaker och jollar</a:t>
            </a:r>
          </a:p>
        </p:txBody>
      </p:sp>
      <mc:AlternateContent xmlns:mc="http://schemas.openxmlformats.org/markup-compatibility/2006" xmlns:p14="http://schemas.microsoft.com/office/powerpoint/2010/main">
        <mc:Choice Requires="p14">
          <p:contentPart p14:bwMode="auto" r:id="rId3">
            <p14:nvContentPartPr>
              <p14:cNvPr id="5" name="Pennanteckning 4">
                <a:extLst>
                  <a:ext uri="{FF2B5EF4-FFF2-40B4-BE49-F238E27FC236}">
                    <a16:creationId xmlns:a16="http://schemas.microsoft.com/office/drawing/2014/main" id="{F5A07DEA-2913-F0C5-E7AB-3A49AC949915}"/>
                  </a:ext>
                </a:extLst>
              </p14:cNvPr>
              <p14:cNvContentPartPr/>
              <p14:nvPr/>
            </p14:nvContentPartPr>
            <p14:xfrm>
              <a:off x="-1994580" y="228380"/>
              <a:ext cx="360" cy="360"/>
            </p14:xfrm>
          </p:contentPart>
        </mc:Choice>
        <mc:Fallback xmlns="">
          <p:pic>
            <p:nvPicPr>
              <p:cNvPr id="5" name="Pennanteckning 4">
                <a:extLst>
                  <a:ext uri="{FF2B5EF4-FFF2-40B4-BE49-F238E27FC236}">
                    <a16:creationId xmlns:a16="http://schemas.microsoft.com/office/drawing/2014/main" id="{F5A07DEA-2913-F0C5-E7AB-3A49AC949915}"/>
                  </a:ext>
                </a:extLst>
              </p:cNvPr>
              <p:cNvPicPr/>
              <p:nvPr/>
            </p:nvPicPr>
            <p:blipFill>
              <a:blip r:embed="rId4"/>
              <a:stretch>
                <a:fillRect/>
              </a:stretch>
            </p:blipFill>
            <p:spPr>
              <a:xfrm>
                <a:off x="-2000700" y="2222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Pennanteckning 5">
                <a:extLst>
                  <a:ext uri="{FF2B5EF4-FFF2-40B4-BE49-F238E27FC236}">
                    <a16:creationId xmlns:a16="http://schemas.microsoft.com/office/drawing/2014/main" id="{6AB0A7C8-C168-0127-4C33-DB8C1B1861CD}"/>
                  </a:ext>
                </a:extLst>
              </p14:cNvPr>
              <p14:cNvContentPartPr/>
              <p14:nvPr/>
            </p14:nvContentPartPr>
            <p14:xfrm>
              <a:off x="1015740" y="1345820"/>
              <a:ext cx="360" cy="360"/>
            </p14:xfrm>
          </p:contentPart>
        </mc:Choice>
        <mc:Fallback xmlns="">
          <p:pic>
            <p:nvPicPr>
              <p:cNvPr id="6" name="Pennanteckning 5">
                <a:extLst>
                  <a:ext uri="{FF2B5EF4-FFF2-40B4-BE49-F238E27FC236}">
                    <a16:creationId xmlns:a16="http://schemas.microsoft.com/office/drawing/2014/main" id="{6AB0A7C8-C168-0127-4C33-DB8C1B1861CD}"/>
                  </a:ext>
                </a:extLst>
              </p:cNvPr>
              <p:cNvPicPr/>
              <p:nvPr/>
            </p:nvPicPr>
            <p:blipFill>
              <a:blip r:embed="rId4"/>
              <a:stretch>
                <a:fillRect/>
              </a:stretch>
            </p:blipFill>
            <p:spPr>
              <a:xfrm>
                <a:off x="1009620" y="1339700"/>
                <a:ext cx="12600" cy="12600"/>
              </a:xfrm>
              <a:prstGeom prst="rect">
                <a:avLst/>
              </a:prstGeom>
            </p:spPr>
          </p:pic>
        </mc:Fallback>
      </mc:AlternateContent>
      <p:cxnSp>
        <p:nvCxnSpPr>
          <p:cNvPr id="8" name="Rak pilkoppling 7">
            <a:extLst>
              <a:ext uri="{FF2B5EF4-FFF2-40B4-BE49-F238E27FC236}">
                <a16:creationId xmlns:a16="http://schemas.microsoft.com/office/drawing/2014/main" id="{9C4A0F3C-4178-13B6-5F18-09DAED1A04B4}"/>
              </a:ext>
            </a:extLst>
          </p:cNvPr>
          <p:cNvCxnSpPr>
            <a:cxnSpLocks/>
          </p:cNvCxnSpPr>
          <p:nvPr/>
        </p:nvCxnSpPr>
        <p:spPr>
          <a:xfrm>
            <a:off x="1473200" y="3035300"/>
            <a:ext cx="3865687" cy="310066"/>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 name="textruta 12">
            <a:extLst>
              <a:ext uri="{FF2B5EF4-FFF2-40B4-BE49-F238E27FC236}">
                <a16:creationId xmlns:a16="http://schemas.microsoft.com/office/drawing/2014/main" id="{D7B49754-CF1F-3EEF-2A21-497BA078A909}"/>
              </a:ext>
            </a:extLst>
          </p:cNvPr>
          <p:cNvSpPr txBox="1"/>
          <p:nvPr/>
        </p:nvSpPr>
        <p:spPr>
          <a:xfrm>
            <a:off x="139359" y="4470400"/>
            <a:ext cx="2481770" cy="923330"/>
          </a:xfrm>
          <a:prstGeom prst="rect">
            <a:avLst/>
          </a:prstGeom>
          <a:noFill/>
        </p:spPr>
        <p:txBody>
          <a:bodyPr wrap="none" rtlCol="0">
            <a:spAutoFit/>
          </a:bodyPr>
          <a:lstStyle/>
          <a:p>
            <a:r>
              <a:rPr lang="sv-SE" dirty="0">
                <a:solidFill>
                  <a:srgbClr val="FF0000"/>
                </a:solidFill>
              </a:rPr>
              <a:t>Denna yta skall endast </a:t>
            </a:r>
            <a:br>
              <a:rPr lang="sv-SE" dirty="0">
                <a:solidFill>
                  <a:srgbClr val="FF0000"/>
                </a:solidFill>
              </a:rPr>
            </a:br>
            <a:r>
              <a:rPr lang="sv-SE" dirty="0">
                <a:solidFill>
                  <a:srgbClr val="FF0000"/>
                </a:solidFill>
              </a:rPr>
              <a:t>användas för vinter-</a:t>
            </a:r>
            <a:br>
              <a:rPr lang="sv-SE" dirty="0">
                <a:solidFill>
                  <a:srgbClr val="FF0000"/>
                </a:solidFill>
              </a:rPr>
            </a:br>
            <a:r>
              <a:rPr lang="sv-SE" dirty="0">
                <a:solidFill>
                  <a:srgbClr val="FF0000"/>
                </a:solidFill>
              </a:rPr>
              <a:t>förvaring</a:t>
            </a:r>
          </a:p>
        </p:txBody>
      </p:sp>
      <p:cxnSp>
        <p:nvCxnSpPr>
          <p:cNvPr id="18" name="Rak pilkoppling 17">
            <a:extLst>
              <a:ext uri="{FF2B5EF4-FFF2-40B4-BE49-F238E27FC236}">
                <a16:creationId xmlns:a16="http://schemas.microsoft.com/office/drawing/2014/main" id="{922F2097-3AB2-5136-52A4-828624150BB6}"/>
              </a:ext>
            </a:extLst>
          </p:cNvPr>
          <p:cNvCxnSpPr>
            <a:cxnSpLocks/>
          </p:cNvCxnSpPr>
          <p:nvPr/>
        </p:nvCxnSpPr>
        <p:spPr>
          <a:xfrm flipV="1">
            <a:off x="2590459" y="3035300"/>
            <a:ext cx="3865687" cy="1701800"/>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4997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4A732-634C-D6B1-B59F-B94875B46CB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6A6950E-E418-45A0-4707-3A34054AF7EF}"/>
              </a:ext>
            </a:extLst>
          </p:cNvPr>
          <p:cNvSpPr>
            <a:spLocks noGrp="1"/>
          </p:cNvSpPr>
          <p:nvPr>
            <p:ph type="title"/>
          </p:nvPr>
        </p:nvSpPr>
        <p:spPr>
          <a:xfrm>
            <a:off x="1131544" y="258183"/>
            <a:ext cx="10515600" cy="1325563"/>
          </a:xfrm>
        </p:spPr>
        <p:txBody>
          <a:bodyPr/>
          <a:lstStyle/>
          <a:p>
            <a:r>
              <a:rPr lang="sv-SE" dirty="0"/>
              <a:t>Båtplatser</a:t>
            </a:r>
          </a:p>
        </p:txBody>
      </p:sp>
      <p:pic>
        <p:nvPicPr>
          <p:cNvPr id="5" name="Platshållare för innehåll 4">
            <a:extLst>
              <a:ext uri="{FF2B5EF4-FFF2-40B4-BE49-F238E27FC236}">
                <a16:creationId xmlns:a16="http://schemas.microsoft.com/office/drawing/2014/main" id="{D61A6BEE-251F-36C6-BC09-D22FA8B06DD5}"/>
              </a:ext>
            </a:extLst>
          </p:cNvPr>
          <p:cNvPicPr>
            <a:picLocks noGrp="1" noChangeAspect="1"/>
          </p:cNvPicPr>
          <p:nvPr>
            <p:ph idx="1"/>
          </p:nvPr>
        </p:nvPicPr>
        <p:blipFill>
          <a:blip r:embed="rId2"/>
          <a:stretch>
            <a:fillRect/>
          </a:stretch>
        </p:blipFill>
        <p:spPr>
          <a:xfrm>
            <a:off x="10208871" y="365125"/>
            <a:ext cx="1485598" cy="928704"/>
          </a:xfrm>
        </p:spPr>
      </p:pic>
      <p:sp>
        <p:nvSpPr>
          <p:cNvPr id="4" name="TextBox 3">
            <a:extLst>
              <a:ext uri="{FF2B5EF4-FFF2-40B4-BE49-F238E27FC236}">
                <a16:creationId xmlns:a16="http://schemas.microsoft.com/office/drawing/2014/main" id="{6AE47A9E-E730-B442-0875-2551D5A103E4}"/>
              </a:ext>
            </a:extLst>
          </p:cNvPr>
          <p:cNvSpPr txBox="1"/>
          <p:nvPr/>
        </p:nvSpPr>
        <p:spPr>
          <a:xfrm>
            <a:off x="1220993" y="2619487"/>
            <a:ext cx="6621332" cy="1815882"/>
          </a:xfrm>
          <a:prstGeom prst="rect">
            <a:avLst/>
          </a:prstGeom>
          <a:noFill/>
        </p:spPr>
        <p:txBody>
          <a:bodyPr wrap="square" rtlCol="0">
            <a:spAutoFit/>
          </a:bodyPr>
          <a:lstStyle/>
          <a:p>
            <a:pPr marL="457200" indent="-457200">
              <a:buFont typeface="Arial" panose="020B0604020202020204" pitchFamily="34" charset="0"/>
              <a:buChar char="•"/>
            </a:pPr>
            <a:r>
              <a:rPr lang="sv-SE" sz="2800" dirty="0"/>
              <a:t>Lediga platser finns för ekor och små båtar.</a:t>
            </a:r>
          </a:p>
          <a:p>
            <a:pPr marL="457200" indent="-457200">
              <a:buFont typeface="Arial" panose="020B0604020202020204" pitchFamily="34" charset="0"/>
              <a:buChar char="•"/>
            </a:pPr>
            <a:r>
              <a:rPr lang="sv-SE" sz="2800" dirty="0"/>
              <a:t>Brist på större platser. 5 i kö.</a:t>
            </a:r>
          </a:p>
          <a:p>
            <a:pPr marL="457200" indent="-457200">
              <a:buFont typeface="Arial" panose="020B0604020202020204" pitchFamily="34" charset="0"/>
              <a:buChar char="•"/>
            </a:pPr>
            <a:r>
              <a:rPr lang="sv-SE" sz="2800" dirty="0"/>
              <a:t>Skolan blir klar!</a:t>
            </a:r>
          </a:p>
        </p:txBody>
      </p:sp>
    </p:spTree>
    <p:extLst>
      <p:ext uri="{BB962C8B-B14F-4D97-AF65-F5344CB8AC3E}">
        <p14:creationId xmlns:p14="http://schemas.microsoft.com/office/powerpoint/2010/main" val="39034017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B2207-8F78-27C8-E2BC-7CA703C97B1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15612BE-94EE-78A4-4CCF-67456A45A681}"/>
              </a:ext>
            </a:extLst>
          </p:cNvPr>
          <p:cNvSpPr>
            <a:spLocks noGrp="1"/>
          </p:cNvSpPr>
          <p:nvPr>
            <p:ph type="title"/>
          </p:nvPr>
        </p:nvSpPr>
        <p:spPr>
          <a:xfrm>
            <a:off x="1131544" y="258183"/>
            <a:ext cx="10515600" cy="1325563"/>
          </a:xfrm>
        </p:spPr>
        <p:txBody>
          <a:bodyPr/>
          <a:lstStyle/>
          <a:p>
            <a:r>
              <a:rPr lang="sv-SE" dirty="0"/>
              <a:t>Förslag från styrelsen</a:t>
            </a:r>
          </a:p>
        </p:txBody>
      </p:sp>
      <p:pic>
        <p:nvPicPr>
          <p:cNvPr id="5" name="Platshållare för innehåll 4">
            <a:extLst>
              <a:ext uri="{FF2B5EF4-FFF2-40B4-BE49-F238E27FC236}">
                <a16:creationId xmlns:a16="http://schemas.microsoft.com/office/drawing/2014/main" id="{BBA11603-6A72-1AE9-124B-EDEE72904E41}"/>
              </a:ext>
            </a:extLst>
          </p:cNvPr>
          <p:cNvPicPr>
            <a:picLocks noGrp="1" noChangeAspect="1"/>
          </p:cNvPicPr>
          <p:nvPr>
            <p:ph idx="1"/>
          </p:nvPr>
        </p:nvPicPr>
        <p:blipFill>
          <a:blip r:embed="rId2"/>
          <a:stretch>
            <a:fillRect/>
          </a:stretch>
        </p:blipFill>
        <p:spPr>
          <a:xfrm>
            <a:off x="10208871" y="365125"/>
            <a:ext cx="1485598" cy="928704"/>
          </a:xfrm>
        </p:spPr>
      </p:pic>
      <p:sp>
        <p:nvSpPr>
          <p:cNvPr id="4" name="TextBox 3">
            <a:extLst>
              <a:ext uri="{FF2B5EF4-FFF2-40B4-BE49-F238E27FC236}">
                <a16:creationId xmlns:a16="http://schemas.microsoft.com/office/drawing/2014/main" id="{70748C77-AB86-DD4C-106D-E282958037D0}"/>
              </a:ext>
            </a:extLst>
          </p:cNvPr>
          <p:cNvSpPr txBox="1"/>
          <p:nvPr/>
        </p:nvSpPr>
        <p:spPr>
          <a:xfrm>
            <a:off x="1220993" y="2619487"/>
            <a:ext cx="6621332" cy="2246769"/>
          </a:xfrm>
          <a:prstGeom prst="rect">
            <a:avLst/>
          </a:prstGeom>
          <a:noFill/>
        </p:spPr>
        <p:txBody>
          <a:bodyPr wrap="square" rtlCol="0">
            <a:spAutoFit/>
          </a:bodyPr>
          <a:lstStyle/>
          <a:p>
            <a:r>
              <a:rPr lang="sv-SE" sz="2800" dirty="0"/>
              <a:t>Medlem äger rätt att genom föreningen hyra ut sin båtplats i 2:a hand under två år. Därefter tillfaller platsen båtplatskön.</a:t>
            </a:r>
          </a:p>
          <a:p>
            <a:endParaRPr lang="sv-SE" sz="2800" dirty="0"/>
          </a:p>
          <a:p>
            <a:r>
              <a:rPr lang="sv-SE" sz="2800" dirty="0"/>
              <a:t>”Båt skall ligga på platsen”.</a:t>
            </a:r>
          </a:p>
        </p:txBody>
      </p:sp>
    </p:spTree>
    <p:extLst>
      <p:ext uri="{BB962C8B-B14F-4D97-AF65-F5344CB8AC3E}">
        <p14:creationId xmlns:p14="http://schemas.microsoft.com/office/powerpoint/2010/main" val="29873151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F63AD-3C7E-EE2B-BF6C-A024249B12A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62C4D96-F576-BD59-7C2E-34332B95C0D6}"/>
              </a:ext>
            </a:extLst>
          </p:cNvPr>
          <p:cNvSpPr>
            <a:spLocks noGrp="1"/>
          </p:cNvSpPr>
          <p:nvPr>
            <p:ph type="title"/>
          </p:nvPr>
        </p:nvSpPr>
        <p:spPr>
          <a:xfrm>
            <a:off x="703729" y="230650"/>
            <a:ext cx="10515600" cy="1325563"/>
          </a:xfrm>
        </p:spPr>
        <p:txBody>
          <a:bodyPr/>
          <a:lstStyle/>
          <a:p>
            <a:r>
              <a:rPr lang="sv-SE" dirty="0"/>
              <a:t>”Servicehuset”</a:t>
            </a:r>
          </a:p>
        </p:txBody>
      </p:sp>
      <p:pic>
        <p:nvPicPr>
          <p:cNvPr id="4" name="Platshållare för innehåll 4">
            <a:extLst>
              <a:ext uri="{FF2B5EF4-FFF2-40B4-BE49-F238E27FC236}">
                <a16:creationId xmlns:a16="http://schemas.microsoft.com/office/drawing/2014/main" id="{ED21F48D-9EEC-B3D6-BC4C-DE7164EFF238}"/>
              </a:ext>
            </a:extLst>
          </p:cNvPr>
          <p:cNvPicPr>
            <a:picLocks noChangeAspect="1"/>
          </p:cNvPicPr>
          <p:nvPr/>
        </p:nvPicPr>
        <p:blipFill>
          <a:blip r:embed="rId2"/>
          <a:stretch>
            <a:fillRect/>
          </a:stretch>
        </p:blipFill>
        <p:spPr>
          <a:xfrm>
            <a:off x="10208871" y="365125"/>
            <a:ext cx="1485598" cy="928704"/>
          </a:xfrm>
          <a:prstGeom prst="rect">
            <a:avLst/>
          </a:prstGeom>
        </p:spPr>
      </p:pic>
      <p:sp>
        <p:nvSpPr>
          <p:cNvPr id="3" name="TextBox 2">
            <a:extLst>
              <a:ext uri="{FF2B5EF4-FFF2-40B4-BE49-F238E27FC236}">
                <a16:creationId xmlns:a16="http://schemas.microsoft.com/office/drawing/2014/main" id="{F5E464ED-08F5-AAAB-98CA-222160FD3877}"/>
              </a:ext>
            </a:extLst>
          </p:cNvPr>
          <p:cNvSpPr txBox="1"/>
          <p:nvPr/>
        </p:nvSpPr>
        <p:spPr>
          <a:xfrm>
            <a:off x="1124174" y="2119256"/>
            <a:ext cx="7804673" cy="2246769"/>
          </a:xfrm>
          <a:prstGeom prst="rect">
            <a:avLst/>
          </a:prstGeom>
          <a:noFill/>
        </p:spPr>
        <p:txBody>
          <a:bodyPr wrap="square" rtlCol="0">
            <a:spAutoFit/>
          </a:bodyPr>
          <a:lstStyle/>
          <a:p>
            <a:pPr marL="285750" indent="-285750">
              <a:buFont typeface="Arial" panose="020B0604020202020204" pitchFamily="34" charset="0"/>
              <a:buChar char="•"/>
            </a:pPr>
            <a:r>
              <a:rPr lang="sv-SE" sz="2800" dirty="0"/>
              <a:t>Bygglov klart!</a:t>
            </a:r>
          </a:p>
          <a:p>
            <a:pPr marL="285750" indent="-285750">
              <a:buFont typeface="Arial" panose="020B0604020202020204" pitchFamily="34" charset="0"/>
              <a:buChar char="•"/>
            </a:pPr>
            <a:r>
              <a:rPr lang="sv-SE" sz="2800" dirty="0"/>
              <a:t>Löfte om arrende.</a:t>
            </a:r>
          </a:p>
          <a:p>
            <a:pPr marL="285750" indent="-285750">
              <a:buFont typeface="Arial" panose="020B0604020202020204" pitchFamily="34" charset="0"/>
              <a:buChar char="•"/>
            </a:pPr>
            <a:r>
              <a:rPr lang="sv-SE" sz="2800" dirty="0"/>
              <a:t>Finansiering är en utmaning. Ansökan om bidrag sökt från bl.a. Allmänna Arvsfonden.</a:t>
            </a:r>
          </a:p>
          <a:p>
            <a:r>
              <a:rPr lang="sv-SE" sz="2800" dirty="0"/>
              <a:t> </a:t>
            </a:r>
            <a:endParaRPr lang="sv-SE" dirty="0"/>
          </a:p>
        </p:txBody>
      </p:sp>
    </p:spTree>
    <p:extLst>
      <p:ext uri="{BB962C8B-B14F-4D97-AF65-F5344CB8AC3E}">
        <p14:creationId xmlns:p14="http://schemas.microsoft.com/office/powerpoint/2010/main" val="863997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1317F-643C-1AA2-DA07-32BDFA49161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2CA3FAD-8CA6-6FD3-63F8-59EC58A3311C}"/>
              </a:ext>
            </a:extLst>
          </p:cNvPr>
          <p:cNvSpPr>
            <a:spLocks noGrp="1"/>
          </p:cNvSpPr>
          <p:nvPr>
            <p:ph type="title"/>
          </p:nvPr>
        </p:nvSpPr>
        <p:spPr/>
        <p:txBody>
          <a:bodyPr/>
          <a:lstStyle/>
          <a:p>
            <a:r>
              <a:rPr lang="sv-SE" dirty="0"/>
              <a:t>”Servicehuset”</a:t>
            </a:r>
          </a:p>
        </p:txBody>
      </p:sp>
      <p:sp>
        <p:nvSpPr>
          <p:cNvPr id="3" name="Platshållare för innehåll 2">
            <a:extLst>
              <a:ext uri="{FF2B5EF4-FFF2-40B4-BE49-F238E27FC236}">
                <a16:creationId xmlns:a16="http://schemas.microsoft.com/office/drawing/2014/main" id="{0914BFCC-8E03-806A-91FF-031CB5989F06}"/>
              </a:ext>
            </a:extLst>
          </p:cNvPr>
          <p:cNvSpPr>
            <a:spLocks noGrp="1"/>
          </p:cNvSpPr>
          <p:nvPr>
            <p:ph idx="1"/>
          </p:nvPr>
        </p:nvSpPr>
        <p:spPr/>
        <p:txBody>
          <a:bodyPr/>
          <a:lstStyle/>
          <a:p>
            <a:pPr marL="0" indent="0">
              <a:buNone/>
            </a:pPr>
            <a:endParaRPr lang="sv-SE" dirty="0"/>
          </a:p>
          <a:p>
            <a:endParaRPr lang="sv-SE" dirty="0"/>
          </a:p>
          <a:p>
            <a:endParaRPr lang="sv-SE" dirty="0"/>
          </a:p>
        </p:txBody>
      </p:sp>
      <p:pic>
        <p:nvPicPr>
          <p:cNvPr id="4" name="Platshållare för innehåll 4">
            <a:extLst>
              <a:ext uri="{FF2B5EF4-FFF2-40B4-BE49-F238E27FC236}">
                <a16:creationId xmlns:a16="http://schemas.microsoft.com/office/drawing/2014/main" id="{E1C45218-3FC3-50F3-7142-C8FED1E22478}"/>
              </a:ext>
            </a:extLst>
          </p:cNvPr>
          <p:cNvPicPr>
            <a:picLocks noChangeAspect="1"/>
          </p:cNvPicPr>
          <p:nvPr/>
        </p:nvPicPr>
        <p:blipFill>
          <a:blip r:embed="rId2"/>
          <a:stretch>
            <a:fillRect/>
          </a:stretch>
        </p:blipFill>
        <p:spPr>
          <a:xfrm>
            <a:off x="10208871" y="365125"/>
            <a:ext cx="1485598" cy="928704"/>
          </a:xfrm>
          <a:prstGeom prst="rect">
            <a:avLst/>
          </a:prstGeom>
        </p:spPr>
      </p:pic>
      <p:pic>
        <p:nvPicPr>
          <p:cNvPr id="5" name="Picture 4">
            <a:extLst>
              <a:ext uri="{FF2B5EF4-FFF2-40B4-BE49-F238E27FC236}">
                <a16:creationId xmlns:a16="http://schemas.microsoft.com/office/drawing/2014/main" id="{75C65A07-23D1-492E-EE14-3857C07477FC}"/>
              </a:ext>
            </a:extLst>
          </p:cNvPr>
          <p:cNvPicPr>
            <a:picLocks noChangeAspect="1"/>
          </p:cNvPicPr>
          <p:nvPr/>
        </p:nvPicPr>
        <p:blipFill>
          <a:blip r:embed="rId3"/>
          <a:stretch>
            <a:fillRect/>
          </a:stretch>
        </p:blipFill>
        <p:spPr>
          <a:xfrm>
            <a:off x="5996896" y="1636899"/>
            <a:ext cx="6096000" cy="4000500"/>
          </a:xfrm>
          <a:prstGeom prst="rect">
            <a:avLst/>
          </a:prstGeom>
        </p:spPr>
      </p:pic>
      <p:pic>
        <p:nvPicPr>
          <p:cNvPr id="7" name="Picture 6">
            <a:extLst>
              <a:ext uri="{FF2B5EF4-FFF2-40B4-BE49-F238E27FC236}">
                <a16:creationId xmlns:a16="http://schemas.microsoft.com/office/drawing/2014/main" id="{BB5EC9EB-A31A-AAE7-F026-D67822A8EBF6}"/>
              </a:ext>
            </a:extLst>
          </p:cNvPr>
          <p:cNvPicPr>
            <a:picLocks noChangeAspect="1"/>
          </p:cNvPicPr>
          <p:nvPr/>
        </p:nvPicPr>
        <p:blipFill>
          <a:blip r:embed="rId4"/>
          <a:stretch>
            <a:fillRect/>
          </a:stretch>
        </p:blipFill>
        <p:spPr>
          <a:xfrm>
            <a:off x="99104" y="1615381"/>
            <a:ext cx="5726162" cy="4047449"/>
          </a:xfrm>
          <a:prstGeom prst="rect">
            <a:avLst/>
          </a:prstGeom>
        </p:spPr>
      </p:pic>
    </p:spTree>
    <p:extLst>
      <p:ext uri="{BB962C8B-B14F-4D97-AF65-F5344CB8AC3E}">
        <p14:creationId xmlns:p14="http://schemas.microsoft.com/office/powerpoint/2010/main" val="329488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7B548-E9BE-9D9C-C74D-9BD79DE3717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EA5F897-EB19-6797-98B9-F4263C117B43}"/>
              </a:ext>
            </a:extLst>
          </p:cNvPr>
          <p:cNvSpPr>
            <a:spLocks noGrp="1"/>
          </p:cNvSpPr>
          <p:nvPr>
            <p:ph type="title"/>
          </p:nvPr>
        </p:nvSpPr>
        <p:spPr/>
        <p:txBody>
          <a:bodyPr/>
          <a:lstStyle/>
          <a:p>
            <a:r>
              <a:rPr lang="sv-SE" i="1" dirty="0"/>
              <a:t>Till minne</a:t>
            </a:r>
          </a:p>
        </p:txBody>
      </p:sp>
      <p:sp>
        <p:nvSpPr>
          <p:cNvPr id="3" name="Platshållare för innehåll 2">
            <a:extLst>
              <a:ext uri="{FF2B5EF4-FFF2-40B4-BE49-F238E27FC236}">
                <a16:creationId xmlns:a16="http://schemas.microsoft.com/office/drawing/2014/main" id="{2187D7A8-8E1C-1615-1844-2E8063338C12}"/>
              </a:ext>
            </a:extLst>
          </p:cNvPr>
          <p:cNvSpPr>
            <a:spLocks noGrp="1"/>
          </p:cNvSpPr>
          <p:nvPr>
            <p:ph idx="1"/>
          </p:nvPr>
        </p:nvSpPr>
        <p:spPr/>
        <p:txBody>
          <a:bodyPr/>
          <a:lstStyle/>
          <a:p>
            <a:pPr marL="0" indent="0">
              <a:buNone/>
            </a:pPr>
            <a:endParaRPr lang="sv-SE" dirty="0"/>
          </a:p>
          <a:p>
            <a:endParaRPr lang="sv-SE" dirty="0"/>
          </a:p>
          <a:p>
            <a:endParaRPr lang="sv-SE" dirty="0"/>
          </a:p>
        </p:txBody>
      </p:sp>
      <p:pic>
        <p:nvPicPr>
          <p:cNvPr id="4" name="Platshållare för innehåll 4">
            <a:extLst>
              <a:ext uri="{FF2B5EF4-FFF2-40B4-BE49-F238E27FC236}">
                <a16:creationId xmlns:a16="http://schemas.microsoft.com/office/drawing/2014/main" id="{6681A367-1CE4-FE1B-DB2F-8AE410838F2E}"/>
              </a:ext>
            </a:extLst>
          </p:cNvPr>
          <p:cNvPicPr>
            <a:picLocks noChangeAspect="1"/>
          </p:cNvPicPr>
          <p:nvPr/>
        </p:nvPicPr>
        <p:blipFill>
          <a:blip r:embed="rId2"/>
          <a:stretch>
            <a:fillRect/>
          </a:stretch>
        </p:blipFill>
        <p:spPr>
          <a:xfrm>
            <a:off x="10208871" y="365125"/>
            <a:ext cx="1485598" cy="928704"/>
          </a:xfrm>
          <a:prstGeom prst="rect">
            <a:avLst/>
          </a:prstGeom>
        </p:spPr>
      </p:pic>
      <p:pic>
        <p:nvPicPr>
          <p:cNvPr id="7" name="Picture 6">
            <a:extLst>
              <a:ext uri="{FF2B5EF4-FFF2-40B4-BE49-F238E27FC236}">
                <a16:creationId xmlns:a16="http://schemas.microsoft.com/office/drawing/2014/main" id="{E693C76A-E717-D3C0-C888-D317A72901DC}"/>
              </a:ext>
            </a:extLst>
          </p:cNvPr>
          <p:cNvPicPr>
            <a:picLocks noChangeAspect="1"/>
          </p:cNvPicPr>
          <p:nvPr/>
        </p:nvPicPr>
        <p:blipFill>
          <a:blip r:embed="rId3"/>
          <a:stretch>
            <a:fillRect/>
          </a:stretch>
        </p:blipFill>
        <p:spPr>
          <a:xfrm>
            <a:off x="3130474" y="1492845"/>
            <a:ext cx="4061013" cy="4061013"/>
          </a:xfrm>
          <a:prstGeom prst="rect">
            <a:avLst/>
          </a:prstGeom>
        </p:spPr>
      </p:pic>
      <p:sp>
        <p:nvSpPr>
          <p:cNvPr id="8" name="TextBox 7">
            <a:extLst>
              <a:ext uri="{FF2B5EF4-FFF2-40B4-BE49-F238E27FC236}">
                <a16:creationId xmlns:a16="http://schemas.microsoft.com/office/drawing/2014/main" id="{93B278D4-04CA-C44A-F54C-B36319EB10F9}"/>
              </a:ext>
            </a:extLst>
          </p:cNvPr>
          <p:cNvSpPr txBox="1"/>
          <p:nvPr/>
        </p:nvSpPr>
        <p:spPr>
          <a:xfrm>
            <a:off x="3722146" y="5841402"/>
            <a:ext cx="2711320" cy="369332"/>
          </a:xfrm>
          <a:prstGeom prst="rect">
            <a:avLst/>
          </a:prstGeom>
          <a:noFill/>
        </p:spPr>
        <p:txBody>
          <a:bodyPr wrap="none" rtlCol="0">
            <a:spAutoFit/>
          </a:bodyPr>
          <a:lstStyle/>
          <a:p>
            <a:r>
              <a:rPr lang="sv-SE" i="1" dirty="0"/>
              <a:t>Anders  Glantz 1953 - 2026</a:t>
            </a:r>
          </a:p>
        </p:txBody>
      </p:sp>
    </p:spTree>
    <p:extLst>
      <p:ext uri="{BB962C8B-B14F-4D97-AF65-F5344CB8AC3E}">
        <p14:creationId xmlns:p14="http://schemas.microsoft.com/office/powerpoint/2010/main" val="1581833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A2EAB-F00E-D59E-1113-A851CB9A75A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59207E4-0A63-FB88-52BE-214BE5C4CF9D}"/>
              </a:ext>
            </a:extLst>
          </p:cNvPr>
          <p:cNvSpPr>
            <a:spLocks noGrp="1"/>
          </p:cNvSpPr>
          <p:nvPr>
            <p:ph type="title"/>
          </p:nvPr>
        </p:nvSpPr>
        <p:spPr>
          <a:xfrm>
            <a:off x="838200" y="2242327"/>
            <a:ext cx="10515600" cy="1325563"/>
          </a:xfrm>
        </p:spPr>
        <p:txBody>
          <a:bodyPr/>
          <a:lstStyle/>
          <a:p>
            <a:r>
              <a:rPr lang="sv-SE" dirty="0"/>
              <a:t>Arrendet med Tjörns Hamnar AB</a:t>
            </a:r>
          </a:p>
        </p:txBody>
      </p:sp>
      <p:pic>
        <p:nvPicPr>
          <p:cNvPr id="4" name="Platshållare för innehåll 4">
            <a:extLst>
              <a:ext uri="{FF2B5EF4-FFF2-40B4-BE49-F238E27FC236}">
                <a16:creationId xmlns:a16="http://schemas.microsoft.com/office/drawing/2014/main" id="{AC7DABB3-740B-9605-14CF-04D6C5958016}"/>
              </a:ext>
            </a:extLst>
          </p:cNvPr>
          <p:cNvPicPr>
            <a:picLocks noChangeAspect="1"/>
          </p:cNvPicPr>
          <p:nvPr/>
        </p:nvPicPr>
        <p:blipFill>
          <a:blip r:embed="rId2"/>
          <a:stretch>
            <a:fillRect/>
          </a:stretch>
        </p:blipFill>
        <p:spPr>
          <a:xfrm>
            <a:off x="10208871" y="365125"/>
            <a:ext cx="1485598" cy="928704"/>
          </a:xfrm>
          <a:prstGeom prst="rect">
            <a:avLst/>
          </a:prstGeom>
        </p:spPr>
      </p:pic>
    </p:spTree>
    <p:extLst>
      <p:ext uri="{BB962C8B-B14F-4D97-AF65-F5344CB8AC3E}">
        <p14:creationId xmlns:p14="http://schemas.microsoft.com/office/powerpoint/2010/main" val="11031752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E3F4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34611" b="34611"/>
          <a:stretch>
            <a:fillRect/>
          </a:stretch>
        </p:blipFill>
        <p:spPr>
          <a:xfrm>
            <a:off x="-136271" y="-114607"/>
            <a:ext cx="12464543" cy="1643148"/>
          </a:xfrm>
          <a:prstGeom prst="rect">
            <a:avLst/>
          </a:prstGeom>
        </p:spPr>
      </p:pic>
      <p:sp>
        <p:nvSpPr>
          <p:cNvPr id="4" name="TextBox 4"/>
          <p:cNvSpPr txBox="1"/>
          <p:nvPr/>
        </p:nvSpPr>
        <p:spPr>
          <a:xfrm>
            <a:off x="6270916" y="1854200"/>
            <a:ext cx="5654769" cy="4767844"/>
          </a:xfrm>
          <a:prstGeom prst="rect">
            <a:avLst/>
          </a:prstGeom>
        </p:spPr>
        <p:txBody>
          <a:bodyPr lIns="0" tIns="0" rIns="0" bIns="0" rtlCol="0" anchor="t">
            <a:spAutoFit/>
          </a:bodyPr>
          <a:lstStyle/>
          <a:p>
            <a:pPr defTabSz="609630"/>
            <a:endParaRPr lang="sv-SE" sz="1133" spc="28" dirty="0">
              <a:solidFill>
                <a:srgbClr val="FFFFFF"/>
              </a:solidFill>
              <a:latin typeface="Libre Baskerville"/>
            </a:endParaRPr>
          </a:p>
          <a:p>
            <a:pPr defTabSz="609630">
              <a:lnSpc>
                <a:spcPct val="107000"/>
              </a:lnSpc>
              <a:spcAft>
                <a:spcPts val="533"/>
              </a:spcAft>
            </a:pPr>
            <a:r>
              <a:rPr lang="sv-SE" sz="1867" dirty="0">
                <a:solidFill>
                  <a:prstClr val="white"/>
                </a:solidFill>
                <a:latin typeface="Calibri" panose="020F0502020204030204" pitchFamily="34" charset="0"/>
                <a:cs typeface="Calibri" panose="020F0502020204030204" pitchFamily="34" charset="0"/>
              </a:rPr>
              <a:t>Exempel ny arrendeavgift</a:t>
            </a:r>
          </a:p>
          <a:p>
            <a:pPr defTabSz="609630">
              <a:lnSpc>
                <a:spcPct val="107000"/>
              </a:lnSpc>
              <a:spcAft>
                <a:spcPts val="533"/>
              </a:spcAft>
            </a:pPr>
            <a:r>
              <a:rPr lang="sv-SE" sz="1333" dirty="0">
                <a:solidFill>
                  <a:prstClr val="white"/>
                </a:solidFill>
                <a:latin typeface="Calibri" panose="020F0502020204030204" pitchFamily="34" charset="0"/>
                <a:cs typeface="Calibri" panose="020F0502020204030204" pitchFamily="34" charset="0"/>
              </a:rPr>
              <a:t>Arrende inom Åstol 1:209, Åstol båtförening</a:t>
            </a:r>
            <a:br>
              <a:rPr lang="sv-SE" sz="1333" dirty="0">
                <a:solidFill>
                  <a:prstClr val="white"/>
                </a:solidFill>
                <a:latin typeface="Calibri" panose="020F0502020204030204" pitchFamily="34" charset="0"/>
                <a:cs typeface="Calibri" panose="020F0502020204030204" pitchFamily="34" charset="0"/>
              </a:rPr>
            </a:br>
            <a:r>
              <a:rPr lang="sv-SE" sz="1333" dirty="0">
                <a:solidFill>
                  <a:prstClr val="white"/>
                </a:solidFill>
                <a:latin typeface="Calibri" panose="020F0502020204030204" pitchFamily="34" charset="0"/>
                <a:cs typeface="Calibri" panose="020F0502020204030204" pitchFamily="34" charset="0"/>
              </a:rPr>
              <a:t>Fritidshamn, gästhamn och markyta för båtuppställning</a:t>
            </a:r>
            <a:br>
              <a:rPr lang="sv-SE" sz="1333" dirty="0">
                <a:solidFill>
                  <a:prstClr val="white"/>
                </a:solidFill>
                <a:latin typeface="Calibri" panose="020F0502020204030204" pitchFamily="34" charset="0"/>
                <a:cs typeface="Calibri" panose="020F0502020204030204" pitchFamily="34" charset="0"/>
              </a:rPr>
            </a:br>
            <a:br>
              <a:rPr lang="sv-SE" sz="1333" dirty="0">
                <a:solidFill>
                  <a:prstClr val="white"/>
                </a:solidFill>
                <a:latin typeface="Calibri" panose="020F0502020204030204" pitchFamily="34" charset="0"/>
                <a:cs typeface="Calibri" panose="020F0502020204030204" pitchFamily="34" charset="0"/>
              </a:rPr>
            </a:br>
            <a:r>
              <a:rPr lang="sv-SE" sz="1333" dirty="0">
                <a:solidFill>
                  <a:prstClr val="white"/>
                </a:solidFill>
                <a:latin typeface="Calibri" panose="020F0502020204030204" pitchFamily="34" charset="0"/>
                <a:cs typeface="Calibri" panose="020F0502020204030204" pitchFamily="34" charset="0"/>
              </a:rPr>
              <a:t>684 bryggmeter varav 495 ”</a:t>
            </a:r>
            <a:r>
              <a:rPr lang="sv-SE" sz="1333" dirty="0" err="1">
                <a:solidFill>
                  <a:prstClr val="white"/>
                </a:solidFill>
                <a:latin typeface="Calibri" panose="020F0502020204030204" pitchFamily="34" charset="0"/>
                <a:cs typeface="Calibri" panose="020F0502020204030204" pitchFamily="34" charset="0"/>
              </a:rPr>
              <a:t>faktueringsbara</a:t>
            </a:r>
            <a:r>
              <a:rPr lang="sv-SE" sz="1333" dirty="0">
                <a:solidFill>
                  <a:prstClr val="white"/>
                </a:solidFill>
                <a:latin typeface="Calibri" panose="020F0502020204030204" pitchFamily="34" charset="0"/>
                <a:cs typeface="Calibri" panose="020F0502020204030204" pitchFamily="34" charset="0"/>
              </a:rPr>
              <a:t>” bryggmeter</a:t>
            </a:r>
            <a:br>
              <a:rPr lang="sv-SE" sz="1333" dirty="0">
                <a:solidFill>
                  <a:prstClr val="white"/>
                </a:solidFill>
                <a:latin typeface="Calibri" panose="020F0502020204030204" pitchFamily="34" charset="0"/>
                <a:cs typeface="Calibri" panose="020F0502020204030204" pitchFamily="34" charset="0"/>
              </a:rPr>
            </a:br>
            <a:r>
              <a:rPr lang="sv-SE" sz="1333" dirty="0">
                <a:solidFill>
                  <a:prstClr val="white"/>
                </a:solidFill>
                <a:latin typeface="Calibri" panose="020F0502020204030204" pitchFamily="34" charset="0"/>
                <a:cs typeface="Calibri" panose="020F0502020204030204" pitchFamily="34" charset="0"/>
              </a:rPr>
              <a:t>1 180 kvm markyta för båtuppställning </a:t>
            </a:r>
            <a:br>
              <a:rPr lang="sv-SE" sz="1333" dirty="0">
                <a:solidFill>
                  <a:prstClr val="white"/>
                </a:solidFill>
                <a:latin typeface="Calibri" panose="020F0502020204030204" pitchFamily="34" charset="0"/>
                <a:cs typeface="Calibri" panose="020F0502020204030204" pitchFamily="34" charset="0"/>
              </a:rPr>
            </a:br>
            <a:endParaRPr lang="sv-SE" sz="1333" b="1" dirty="0">
              <a:solidFill>
                <a:prstClr val="white"/>
              </a:solidFill>
              <a:latin typeface="Calibri" panose="020F0502020204030204" pitchFamily="34" charset="0"/>
              <a:cs typeface="Calibri" panose="020F0502020204030204" pitchFamily="34" charset="0"/>
            </a:endParaRPr>
          </a:p>
          <a:p>
            <a:pPr defTabSz="609630"/>
            <a:r>
              <a:rPr lang="da-DK" sz="1333" b="1" dirty="0">
                <a:solidFill>
                  <a:prstClr val="white"/>
                </a:solidFill>
                <a:latin typeface="Calibri" panose="020F0502020204030204" pitchFamily="34" charset="0"/>
                <a:cs typeface="Calibri" panose="020F0502020204030204" pitchFamily="34" charset="0"/>
              </a:rPr>
              <a:t>Befintlig arrendeavgift:</a:t>
            </a:r>
          </a:p>
          <a:p>
            <a:pPr defTabSz="609630"/>
            <a:r>
              <a:rPr lang="da-DK" sz="1333" dirty="0">
                <a:solidFill>
                  <a:prstClr val="white"/>
                </a:solidFill>
                <a:latin typeface="Calibri" panose="020F0502020204030204" pitchFamily="34" charset="0"/>
                <a:cs typeface="Calibri" panose="020F0502020204030204" pitchFamily="34" charset="0"/>
              </a:rPr>
              <a:t>Arrendeavgift för hamnanläggning: 3 095 494 kronor / 20 år = 154 775 kr</a:t>
            </a:r>
          </a:p>
          <a:p>
            <a:pPr defTabSz="609630"/>
            <a:r>
              <a:rPr lang="da-DK" sz="1333" dirty="0">
                <a:solidFill>
                  <a:prstClr val="white"/>
                </a:solidFill>
                <a:latin typeface="Calibri" panose="020F0502020204030204" pitchFamily="34" charset="0"/>
                <a:cs typeface="Calibri" panose="020F0502020204030204" pitchFamily="34" charset="0"/>
              </a:rPr>
              <a:t>Arrendeavgift för mark: 45 737 kr / år (33 630 kr + index) </a:t>
            </a:r>
          </a:p>
          <a:p>
            <a:pPr defTabSz="609630"/>
            <a:r>
              <a:rPr lang="sv-SE" sz="1333" dirty="0">
                <a:solidFill>
                  <a:prstClr val="white"/>
                </a:solidFill>
                <a:latin typeface="Calibri" panose="020F0502020204030204" pitchFamily="34" charset="0"/>
                <a:cs typeface="Calibri" panose="020F0502020204030204" pitchFamily="34" charset="0"/>
              </a:rPr>
              <a:t>Arrendeavgift för vattenområde/bryggaläggning: 33 697 kr / år (24 777 kr + index)</a:t>
            </a:r>
          </a:p>
          <a:p>
            <a:pPr defTabSz="609630"/>
            <a:r>
              <a:rPr lang="sv-SE" sz="1333" dirty="0">
                <a:solidFill>
                  <a:prstClr val="white"/>
                </a:solidFill>
                <a:latin typeface="Calibri" panose="020F0502020204030204" pitchFamily="34" charset="0"/>
                <a:cs typeface="Calibri" panose="020F0502020204030204" pitchFamily="34" charset="0"/>
              </a:rPr>
              <a:t>Total arrendeavgift: 234 209 kr</a:t>
            </a:r>
          </a:p>
          <a:p>
            <a:pPr defTabSz="609630"/>
            <a:endParaRPr lang="sv-SE" sz="1333" dirty="0">
              <a:solidFill>
                <a:prstClr val="white"/>
              </a:solidFill>
              <a:latin typeface="Calibri" panose="020F0502020204030204" pitchFamily="34" charset="0"/>
              <a:cs typeface="Calibri" panose="020F0502020204030204" pitchFamily="34" charset="0"/>
            </a:endParaRPr>
          </a:p>
          <a:p>
            <a:pPr defTabSz="609630"/>
            <a:r>
              <a:rPr lang="sv-SE" sz="1333" b="1" dirty="0">
                <a:solidFill>
                  <a:prstClr val="white"/>
                </a:solidFill>
                <a:latin typeface="Calibri" panose="020F0502020204030204" pitchFamily="34" charset="0"/>
                <a:cs typeface="Calibri" panose="020F0502020204030204" pitchFamily="34" charset="0"/>
              </a:rPr>
              <a:t>Ny arrendeavgift</a:t>
            </a:r>
          </a:p>
          <a:p>
            <a:pPr defTabSz="609630"/>
            <a:r>
              <a:rPr lang="sv-SE" sz="1333" dirty="0">
                <a:solidFill>
                  <a:prstClr val="white"/>
                </a:solidFill>
                <a:latin typeface="Calibri" panose="020F0502020204030204" pitchFamily="34" charset="0"/>
                <a:cs typeface="Calibri" panose="020F0502020204030204" pitchFamily="34" charset="0"/>
              </a:rPr>
              <a:t>Ingen arrendeavgift för hamnanläggningen utgår</a:t>
            </a:r>
          </a:p>
          <a:p>
            <a:pPr defTabSz="609630"/>
            <a:r>
              <a:rPr lang="sv-SE" sz="1333" dirty="0">
                <a:solidFill>
                  <a:prstClr val="white"/>
                </a:solidFill>
                <a:latin typeface="Calibri" panose="020F0502020204030204" pitchFamily="34" charset="0"/>
                <a:cs typeface="Calibri" panose="020F0502020204030204" pitchFamily="34" charset="0"/>
              </a:rPr>
              <a:t>Arrendeavgift för mark: 46 020 kr/år</a:t>
            </a:r>
          </a:p>
          <a:p>
            <a:pPr defTabSz="609630"/>
            <a:r>
              <a:rPr lang="sv-SE" sz="1333" dirty="0">
                <a:solidFill>
                  <a:prstClr val="white"/>
                </a:solidFill>
                <a:latin typeface="Calibri" panose="020F0502020204030204" pitchFamily="34" charset="0"/>
                <a:cs typeface="Calibri" panose="020F0502020204030204" pitchFamily="34" charset="0"/>
              </a:rPr>
              <a:t>Arrendeavgift för vattenområde/brygganläggning: 123 750 kr/år</a:t>
            </a:r>
          </a:p>
          <a:p>
            <a:pPr defTabSz="609630"/>
            <a:r>
              <a:rPr lang="sv-SE" sz="1333" dirty="0">
                <a:solidFill>
                  <a:prstClr val="white"/>
                </a:solidFill>
                <a:latin typeface="Calibri" panose="020F0502020204030204" pitchFamily="34" charset="0"/>
                <a:cs typeface="Calibri" panose="020F0502020204030204" pitchFamily="34" charset="0"/>
              </a:rPr>
              <a:t>Total arrendeavgift: 169 770 kr/år</a:t>
            </a:r>
          </a:p>
          <a:p>
            <a:pPr defTabSz="609630"/>
            <a:endParaRPr lang="sv-SE" sz="1333" dirty="0">
              <a:solidFill>
                <a:prstClr val="white"/>
              </a:solidFill>
              <a:latin typeface="Calibri" panose="020F0502020204030204" pitchFamily="34" charset="0"/>
              <a:cs typeface="Calibri" panose="020F0502020204030204" pitchFamily="34" charset="0"/>
            </a:endParaRPr>
          </a:p>
          <a:p>
            <a:pPr defTabSz="609630"/>
            <a:endParaRPr lang="sv-SE" sz="1333" spc="28" dirty="0">
              <a:solidFill>
                <a:srgbClr val="FFFFFF"/>
              </a:solidFill>
              <a:latin typeface="Libre Baskerville"/>
            </a:endParaRPr>
          </a:p>
          <a:p>
            <a:pPr defTabSz="609630"/>
            <a:endParaRPr lang="en-US" sz="1133" spc="28" dirty="0">
              <a:solidFill>
                <a:srgbClr val="FFFFFF"/>
              </a:solidFill>
              <a:latin typeface="Libre Baskerville"/>
            </a:endParaRPr>
          </a:p>
        </p:txBody>
      </p:sp>
      <p:sp>
        <p:nvSpPr>
          <p:cNvPr id="7" name="TextBox 7"/>
          <p:cNvSpPr txBox="1"/>
          <p:nvPr/>
        </p:nvSpPr>
        <p:spPr>
          <a:xfrm>
            <a:off x="1065134" y="4554686"/>
            <a:ext cx="3235737" cy="319575"/>
          </a:xfrm>
          <a:prstGeom prst="rect">
            <a:avLst/>
          </a:prstGeom>
        </p:spPr>
        <p:txBody>
          <a:bodyPr lIns="0" tIns="0" rIns="0" bIns="0" rtlCol="0" anchor="t">
            <a:spAutoFit/>
          </a:bodyPr>
          <a:lstStyle/>
          <a:p>
            <a:pPr defTabSz="609630">
              <a:lnSpc>
                <a:spcPts val="2880"/>
              </a:lnSpc>
            </a:pPr>
            <a:endParaRPr sz="1200">
              <a:solidFill>
                <a:prstClr val="black"/>
              </a:solidFill>
              <a:latin typeface="Calibri"/>
            </a:endParaRPr>
          </a:p>
        </p:txBody>
      </p:sp>
      <p:sp>
        <p:nvSpPr>
          <p:cNvPr id="8" name="TextBox 8"/>
          <p:cNvSpPr txBox="1"/>
          <p:nvPr/>
        </p:nvSpPr>
        <p:spPr>
          <a:xfrm>
            <a:off x="818612" y="6501966"/>
            <a:ext cx="11107073" cy="144463"/>
          </a:xfrm>
          <a:prstGeom prst="rect">
            <a:avLst/>
          </a:prstGeom>
        </p:spPr>
        <p:txBody>
          <a:bodyPr lIns="0" tIns="0" rIns="0" bIns="0" rtlCol="0" anchor="t">
            <a:spAutoFit/>
          </a:bodyPr>
          <a:lstStyle/>
          <a:p>
            <a:pPr algn="r" defTabSz="609630">
              <a:lnSpc>
                <a:spcPts val="1213"/>
              </a:lnSpc>
            </a:pPr>
            <a:r>
              <a:rPr lang="en-US" sz="867" spc="87" dirty="0">
                <a:solidFill>
                  <a:srgbClr val="B3AD9D"/>
                </a:solidFill>
                <a:latin typeface="Libre Baskerville"/>
              </a:rPr>
              <a:t>MEXL - Din </a:t>
            </a:r>
            <a:r>
              <a:rPr lang="en-US" sz="867" spc="87" dirty="0" err="1">
                <a:solidFill>
                  <a:srgbClr val="B3AD9D"/>
                </a:solidFill>
                <a:latin typeface="Libre Baskerville"/>
              </a:rPr>
              <a:t>konsult</a:t>
            </a:r>
            <a:r>
              <a:rPr lang="en-US" sz="867" spc="87" dirty="0">
                <a:solidFill>
                  <a:srgbClr val="B3AD9D"/>
                </a:solidFill>
                <a:latin typeface="Libre Baskerville"/>
              </a:rPr>
              <a:t> </a:t>
            </a:r>
            <a:r>
              <a:rPr lang="en-US" sz="867" spc="87" dirty="0" err="1">
                <a:solidFill>
                  <a:srgbClr val="B3AD9D"/>
                </a:solidFill>
                <a:latin typeface="Libre Baskerville"/>
              </a:rPr>
              <a:t>genom</a:t>
            </a:r>
            <a:r>
              <a:rPr lang="en-US" sz="867" spc="87" dirty="0">
                <a:solidFill>
                  <a:srgbClr val="B3AD9D"/>
                </a:solidFill>
                <a:latin typeface="Libre Baskerville"/>
              </a:rPr>
              <a:t> </a:t>
            </a:r>
            <a:r>
              <a:rPr lang="en-US" sz="867" spc="87" dirty="0" err="1">
                <a:solidFill>
                  <a:srgbClr val="B3AD9D"/>
                </a:solidFill>
                <a:latin typeface="Libre Baskerville"/>
              </a:rPr>
              <a:t>hela</a:t>
            </a:r>
            <a:r>
              <a:rPr lang="en-US" sz="867" spc="87" dirty="0">
                <a:solidFill>
                  <a:srgbClr val="B3AD9D"/>
                </a:solidFill>
                <a:latin typeface="Libre Baskerville"/>
              </a:rPr>
              <a:t> </a:t>
            </a:r>
            <a:r>
              <a:rPr lang="en-US" sz="867" spc="87" dirty="0" err="1">
                <a:solidFill>
                  <a:srgbClr val="B3AD9D"/>
                </a:solidFill>
                <a:latin typeface="Libre Baskerville"/>
              </a:rPr>
              <a:t>byggprocessen</a:t>
            </a:r>
            <a:endParaRPr lang="en-US" sz="867" spc="87" dirty="0">
              <a:solidFill>
                <a:srgbClr val="B3AD9D"/>
              </a:solidFill>
              <a:latin typeface="Libre Baskerville"/>
            </a:endParaRPr>
          </a:p>
        </p:txBody>
      </p:sp>
      <p:pic>
        <p:nvPicPr>
          <p:cNvPr id="9" name="Bildobjekt 8">
            <a:extLst>
              <a:ext uri="{FF2B5EF4-FFF2-40B4-BE49-F238E27FC236}">
                <a16:creationId xmlns:a16="http://schemas.microsoft.com/office/drawing/2014/main" id="{78C05870-8798-448F-AEA4-A787FEC68CA1}"/>
              </a:ext>
            </a:extLst>
          </p:cNvPr>
          <p:cNvPicPr>
            <a:picLocks noChangeAspect="1"/>
          </p:cNvPicPr>
          <p:nvPr/>
        </p:nvPicPr>
        <p:blipFill>
          <a:blip r:embed="rId4"/>
          <a:stretch>
            <a:fillRect/>
          </a:stretch>
        </p:blipFill>
        <p:spPr>
          <a:xfrm>
            <a:off x="508000" y="2711448"/>
            <a:ext cx="5334000" cy="1998569"/>
          </a:xfrm>
          <a:prstGeom prst="rect">
            <a:avLst/>
          </a:prstGeom>
        </p:spPr>
      </p:pic>
    </p:spTree>
    <p:extLst>
      <p:ext uri="{BB962C8B-B14F-4D97-AF65-F5344CB8AC3E}">
        <p14:creationId xmlns:p14="http://schemas.microsoft.com/office/powerpoint/2010/main" val="1641496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A328B-23AB-DCC7-14A8-CA395D43E9A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D3D7EB5-22A4-5049-4E49-D262A3BAFDB2}"/>
              </a:ext>
            </a:extLst>
          </p:cNvPr>
          <p:cNvSpPr>
            <a:spLocks noGrp="1"/>
          </p:cNvSpPr>
          <p:nvPr>
            <p:ph type="title"/>
          </p:nvPr>
        </p:nvSpPr>
        <p:spPr>
          <a:xfrm>
            <a:off x="838200" y="219895"/>
            <a:ext cx="10515600" cy="1325563"/>
          </a:xfrm>
        </p:spPr>
        <p:txBody>
          <a:bodyPr/>
          <a:lstStyle/>
          <a:p>
            <a:r>
              <a:rPr lang="sv-SE" dirty="0"/>
              <a:t>Arrendet med Tjörns Hamnar AB</a:t>
            </a:r>
          </a:p>
        </p:txBody>
      </p:sp>
      <p:pic>
        <p:nvPicPr>
          <p:cNvPr id="4" name="Platshållare för innehåll 4">
            <a:extLst>
              <a:ext uri="{FF2B5EF4-FFF2-40B4-BE49-F238E27FC236}">
                <a16:creationId xmlns:a16="http://schemas.microsoft.com/office/drawing/2014/main" id="{C3010095-3B8D-1EF9-31C4-1A0A90D37444}"/>
              </a:ext>
            </a:extLst>
          </p:cNvPr>
          <p:cNvPicPr>
            <a:picLocks noChangeAspect="1"/>
          </p:cNvPicPr>
          <p:nvPr/>
        </p:nvPicPr>
        <p:blipFill>
          <a:blip r:embed="rId2"/>
          <a:stretch>
            <a:fillRect/>
          </a:stretch>
        </p:blipFill>
        <p:spPr>
          <a:xfrm>
            <a:off x="10208871" y="365125"/>
            <a:ext cx="1485598" cy="928704"/>
          </a:xfrm>
          <a:prstGeom prst="rect">
            <a:avLst/>
          </a:prstGeom>
        </p:spPr>
      </p:pic>
      <p:sp>
        <p:nvSpPr>
          <p:cNvPr id="7" name="TextBox 6">
            <a:extLst>
              <a:ext uri="{FF2B5EF4-FFF2-40B4-BE49-F238E27FC236}">
                <a16:creationId xmlns:a16="http://schemas.microsoft.com/office/drawing/2014/main" id="{73186C0D-86C0-7740-6CBA-ED079A63A422}"/>
              </a:ext>
            </a:extLst>
          </p:cNvPr>
          <p:cNvSpPr txBox="1"/>
          <p:nvPr/>
        </p:nvSpPr>
        <p:spPr>
          <a:xfrm>
            <a:off x="957430" y="2178424"/>
            <a:ext cx="8181191" cy="2923877"/>
          </a:xfrm>
          <a:prstGeom prst="rect">
            <a:avLst/>
          </a:prstGeom>
          <a:noFill/>
        </p:spPr>
        <p:txBody>
          <a:bodyPr wrap="square" rtlCol="0">
            <a:spAutoFit/>
          </a:bodyPr>
          <a:lstStyle/>
          <a:p>
            <a:r>
              <a:rPr lang="sv-SE" sz="2400" dirty="0"/>
              <a:t>Förändringar vi önskar se i ett nytt avtal:</a:t>
            </a:r>
          </a:p>
          <a:p>
            <a:pPr marL="285750" indent="-285750">
              <a:buFont typeface="Arial" panose="020B0604020202020204" pitchFamily="34" charset="0"/>
              <a:buChar char="•"/>
            </a:pPr>
            <a:r>
              <a:rPr lang="sv-SE" sz="2400" dirty="0"/>
              <a:t>Relationen mellan fasta platser och gästhamnsplatser</a:t>
            </a:r>
          </a:p>
          <a:p>
            <a:pPr marL="285750" indent="-285750">
              <a:buFont typeface="Arial" panose="020B0604020202020204" pitchFamily="34" charset="0"/>
              <a:buChar char="•"/>
            </a:pPr>
            <a:r>
              <a:rPr lang="sv-SE" sz="2400" dirty="0"/>
              <a:t>Underhållsansvaret för betongkajer</a:t>
            </a:r>
          </a:p>
          <a:p>
            <a:pPr marL="285750" indent="-285750">
              <a:buFont typeface="Arial" panose="020B0604020202020204" pitchFamily="34" charset="0"/>
              <a:buChar char="•"/>
            </a:pPr>
            <a:r>
              <a:rPr lang="sv-SE" sz="2400" dirty="0"/>
              <a:t>Vilka skall ha möjlighet att ställa sig i kö till / hyra båtplats?</a:t>
            </a:r>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endParaRPr lang="sv-SE" sz="2400" dirty="0"/>
          </a:p>
          <a:p>
            <a:r>
              <a:rPr lang="sv-SE" sz="2400" dirty="0"/>
              <a:t>Finansiering? </a:t>
            </a:r>
          </a:p>
          <a:p>
            <a:endParaRPr lang="sv-SE" sz="1600" dirty="0"/>
          </a:p>
        </p:txBody>
      </p:sp>
    </p:spTree>
    <p:extLst>
      <p:ext uri="{BB962C8B-B14F-4D97-AF65-F5344CB8AC3E}">
        <p14:creationId xmlns:p14="http://schemas.microsoft.com/office/powerpoint/2010/main" val="35195846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6AEA99BB-474F-684A-BEC9-A0C9C383B256}"/>
              </a:ext>
            </a:extLst>
          </p:cNvPr>
          <p:cNvSpPr txBox="1"/>
          <p:nvPr/>
        </p:nvSpPr>
        <p:spPr>
          <a:xfrm>
            <a:off x="6665474" y="3038271"/>
            <a:ext cx="6326659" cy="707886"/>
          </a:xfrm>
          <a:prstGeom prst="rect">
            <a:avLst/>
          </a:prstGeom>
          <a:noFill/>
        </p:spPr>
        <p:txBody>
          <a:bodyPr wrap="square" rtlCol="0">
            <a:spAutoFit/>
          </a:bodyPr>
          <a:lstStyle/>
          <a:p>
            <a:r>
              <a:rPr lang="sv-SE" sz="4000" dirty="0"/>
              <a:t>TROTJÄNARE</a:t>
            </a:r>
          </a:p>
        </p:txBody>
      </p:sp>
      <p:pic>
        <p:nvPicPr>
          <p:cNvPr id="4" name="Bildobjekt 3">
            <a:extLst>
              <a:ext uri="{FF2B5EF4-FFF2-40B4-BE49-F238E27FC236}">
                <a16:creationId xmlns:a16="http://schemas.microsoft.com/office/drawing/2014/main" id="{887A0E1A-40AB-0C4A-9355-FBB1CB614110}"/>
              </a:ext>
            </a:extLst>
          </p:cNvPr>
          <p:cNvPicPr>
            <a:picLocks noChangeAspect="1"/>
          </p:cNvPicPr>
          <p:nvPr/>
        </p:nvPicPr>
        <p:blipFill>
          <a:blip r:embed="rId2"/>
          <a:stretch>
            <a:fillRect/>
          </a:stretch>
        </p:blipFill>
        <p:spPr>
          <a:xfrm>
            <a:off x="0" y="1398515"/>
            <a:ext cx="6281351" cy="3925844"/>
          </a:xfrm>
          <a:prstGeom prst="rect">
            <a:avLst/>
          </a:prstGeom>
        </p:spPr>
      </p:pic>
    </p:spTree>
    <p:extLst>
      <p:ext uri="{BB962C8B-B14F-4D97-AF65-F5344CB8AC3E}">
        <p14:creationId xmlns:p14="http://schemas.microsoft.com/office/powerpoint/2010/main" val="1637094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D87B0842-EA17-7C4A-8A2B-CA2CD8000ABF}"/>
              </a:ext>
            </a:extLst>
          </p:cNvPr>
          <p:cNvSpPr txBox="1"/>
          <p:nvPr/>
        </p:nvSpPr>
        <p:spPr>
          <a:xfrm>
            <a:off x="1828800" y="2767914"/>
            <a:ext cx="7043351" cy="584775"/>
          </a:xfrm>
          <a:prstGeom prst="rect">
            <a:avLst/>
          </a:prstGeom>
          <a:noFill/>
        </p:spPr>
        <p:txBody>
          <a:bodyPr wrap="square" rtlCol="0">
            <a:spAutoFit/>
          </a:bodyPr>
          <a:lstStyle/>
          <a:p>
            <a:r>
              <a:rPr lang="sv-SE" sz="3200" dirty="0"/>
              <a:t>BERNT ALBERT 90 ÅR</a:t>
            </a:r>
          </a:p>
        </p:txBody>
      </p:sp>
      <p:pic>
        <p:nvPicPr>
          <p:cNvPr id="5" name="Bildobjekt 4">
            <a:extLst>
              <a:ext uri="{FF2B5EF4-FFF2-40B4-BE49-F238E27FC236}">
                <a16:creationId xmlns:a16="http://schemas.microsoft.com/office/drawing/2014/main" id="{C65265FC-913A-264D-932D-E46AA0993F66}"/>
              </a:ext>
            </a:extLst>
          </p:cNvPr>
          <p:cNvPicPr>
            <a:picLocks noChangeAspect="1"/>
          </p:cNvPicPr>
          <p:nvPr/>
        </p:nvPicPr>
        <p:blipFill>
          <a:blip r:embed="rId2"/>
          <a:stretch>
            <a:fillRect/>
          </a:stretch>
        </p:blipFill>
        <p:spPr>
          <a:xfrm>
            <a:off x="6242883" y="0"/>
            <a:ext cx="3858104" cy="6858000"/>
          </a:xfrm>
          <a:prstGeom prst="rect">
            <a:avLst/>
          </a:prstGeom>
        </p:spPr>
      </p:pic>
    </p:spTree>
    <p:extLst>
      <p:ext uri="{BB962C8B-B14F-4D97-AF65-F5344CB8AC3E}">
        <p14:creationId xmlns:p14="http://schemas.microsoft.com/office/powerpoint/2010/main" val="4228444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C97B24-DA51-F64C-A617-EDA25A9ED6D8}"/>
              </a:ext>
            </a:extLst>
          </p:cNvPr>
          <p:cNvSpPr>
            <a:spLocks noGrp="1"/>
          </p:cNvSpPr>
          <p:nvPr>
            <p:ph type="ctrTitle"/>
          </p:nvPr>
        </p:nvSpPr>
        <p:spPr>
          <a:xfrm>
            <a:off x="1524000" y="1122362"/>
            <a:ext cx="9144000" cy="4401107"/>
          </a:xfrm>
        </p:spPr>
        <p:txBody>
          <a:bodyPr/>
          <a:lstStyle/>
          <a:p>
            <a:endParaRPr lang="sv-SE" dirty="0"/>
          </a:p>
        </p:txBody>
      </p:sp>
      <p:sp>
        <p:nvSpPr>
          <p:cNvPr id="3" name="Underrubrik 2">
            <a:extLst>
              <a:ext uri="{FF2B5EF4-FFF2-40B4-BE49-F238E27FC236}">
                <a16:creationId xmlns:a16="http://schemas.microsoft.com/office/drawing/2014/main" id="{34B0A1B1-45AD-3F4C-BB2E-EE7A321E2A4D}"/>
              </a:ext>
            </a:extLst>
          </p:cNvPr>
          <p:cNvSpPr>
            <a:spLocks noGrp="1"/>
          </p:cNvSpPr>
          <p:nvPr>
            <p:ph type="subTitle" idx="1"/>
          </p:nvPr>
        </p:nvSpPr>
        <p:spPr/>
        <p:txBody>
          <a:bodyPr/>
          <a:lstStyle/>
          <a:p>
            <a:endParaRPr lang="sv-SE" dirty="0"/>
          </a:p>
        </p:txBody>
      </p:sp>
      <p:pic>
        <p:nvPicPr>
          <p:cNvPr id="6" name="Bildobjekt 5">
            <a:extLst>
              <a:ext uri="{FF2B5EF4-FFF2-40B4-BE49-F238E27FC236}">
                <a16:creationId xmlns:a16="http://schemas.microsoft.com/office/drawing/2014/main" id="{572C9DB4-B0D2-BC40-AA76-76BFA289AB6A}"/>
              </a:ext>
            </a:extLst>
          </p:cNvPr>
          <p:cNvPicPr>
            <a:picLocks noChangeAspect="1"/>
          </p:cNvPicPr>
          <p:nvPr/>
        </p:nvPicPr>
        <p:blipFill>
          <a:blip r:embed="rId2"/>
          <a:stretch>
            <a:fillRect/>
          </a:stretch>
        </p:blipFill>
        <p:spPr>
          <a:xfrm>
            <a:off x="1524000" y="-71141"/>
            <a:ext cx="9143999" cy="7000281"/>
          </a:xfrm>
          <a:prstGeom prst="rect">
            <a:avLst/>
          </a:prstGeom>
        </p:spPr>
      </p:pic>
    </p:spTree>
    <p:extLst>
      <p:ext uri="{BB962C8B-B14F-4D97-AF65-F5344CB8AC3E}">
        <p14:creationId xmlns:p14="http://schemas.microsoft.com/office/powerpoint/2010/main" val="2537120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D6E04E-C838-6A46-80A8-FB1C5BF6BC82}"/>
              </a:ext>
            </a:extLst>
          </p:cNvPr>
          <p:cNvSpPr>
            <a:spLocks noGrp="1"/>
          </p:cNvSpPr>
          <p:nvPr>
            <p:ph type="title"/>
          </p:nvPr>
        </p:nvSpPr>
        <p:spPr/>
        <p:txBody>
          <a:bodyPr/>
          <a:lstStyle/>
          <a:p>
            <a:endParaRPr lang="sv-SE"/>
          </a:p>
        </p:txBody>
      </p:sp>
      <p:pic>
        <p:nvPicPr>
          <p:cNvPr id="5" name="Platshållare för innehåll 4">
            <a:extLst>
              <a:ext uri="{FF2B5EF4-FFF2-40B4-BE49-F238E27FC236}">
                <a16:creationId xmlns:a16="http://schemas.microsoft.com/office/drawing/2014/main" id="{1EE90CCE-D578-F541-BFC0-7FF6595239E4}"/>
              </a:ext>
            </a:extLst>
          </p:cNvPr>
          <p:cNvPicPr>
            <a:picLocks noGrp="1" noChangeAspect="1"/>
          </p:cNvPicPr>
          <p:nvPr>
            <p:ph idx="1"/>
          </p:nvPr>
        </p:nvPicPr>
        <p:blipFill>
          <a:blip r:embed="rId2"/>
          <a:stretch>
            <a:fillRect/>
          </a:stretch>
        </p:blipFill>
        <p:spPr>
          <a:xfrm>
            <a:off x="2358077" y="1512277"/>
            <a:ext cx="7465861" cy="4971385"/>
          </a:xfrm>
        </p:spPr>
      </p:pic>
    </p:spTree>
    <p:extLst>
      <p:ext uri="{BB962C8B-B14F-4D97-AF65-F5344CB8AC3E}">
        <p14:creationId xmlns:p14="http://schemas.microsoft.com/office/powerpoint/2010/main" val="10791297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0D00A6-A607-EE4E-8245-FE63E1E20DE8}"/>
              </a:ext>
            </a:extLst>
          </p:cNvPr>
          <p:cNvSpPr>
            <a:spLocks noGrp="1"/>
          </p:cNvSpPr>
          <p:nvPr>
            <p:ph type="title"/>
          </p:nvPr>
        </p:nvSpPr>
        <p:spPr/>
        <p:txBody>
          <a:bodyPr/>
          <a:lstStyle/>
          <a:p>
            <a:endParaRPr lang="sv-SE"/>
          </a:p>
        </p:txBody>
      </p:sp>
      <p:pic>
        <p:nvPicPr>
          <p:cNvPr id="5" name="Platshållare för innehåll 4">
            <a:extLst>
              <a:ext uri="{FF2B5EF4-FFF2-40B4-BE49-F238E27FC236}">
                <a16:creationId xmlns:a16="http://schemas.microsoft.com/office/drawing/2014/main" id="{F79DAB16-6292-7D46-B481-30ECE21CE529}"/>
              </a:ext>
            </a:extLst>
          </p:cNvPr>
          <p:cNvPicPr>
            <a:picLocks noGrp="1" noChangeAspect="1"/>
          </p:cNvPicPr>
          <p:nvPr>
            <p:ph idx="1"/>
          </p:nvPr>
        </p:nvPicPr>
        <p:blipFill>
          <a:blip r:embed="rId2"/>
          <a:stretch>
            <a:fillRect/>
          </a:stretch>
        </p:blipFill>
        <p:spPr>
          <a:xfrm>
            <a:off x="635321" y="365125"/>
            <a:ext cx="10431263" cy="6945994"/>
          </a:xfrm>
        </p:spPr>
      </p:pic>
    </p:spTree>
    <p:extLst>
      <p:ext uri="{BB962C8B-B14F-4D97-AF65-F5344CB8AC3E}">
        <p14:creationId xmlns:p14="http://schemas.microsoft.com/office/powerpoint/2010/main" val="1378101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9EDB8A-EFE0-FC4D-9680-117EE1738D61}"/>
              </a:ext>
            </a:extLst>
          </p:cNvPr>
          <p:cNvSpPr>
            <a:spLocks noGrp="1"/>
          </p:cNvSpPr>
          <p:nvPr>
            <p:ph type="title"/>
          </p:nvPr>
        </p:nvSpPr>
        <p:spPr/>
        <p:txBody>
          <a:bodyPr>
            <a:normAutofit/>
          </a:bodyPr>
          <a:lstStyle/>
          <a:p>
            <a:r>
              <a:rPr lang="sv-SE" dirty="0"/>
              <a:t>Slut! Frågor?</a:t>
            </a:r>
            <a:br>
              <a:rPr lang="sv-SE" dirty="0"/>
            </a:br>
            <a:endParaRPr lang="sv-SE" dirty="0"/>
          </a:p>
        </p:txBody>
      </p:sp>
      <p:sp>
        <p:nvSpPr>
          <p:cNvPr id="3" name="Platshållare för innehåll 2">
            <a:extLst>
              <a:ext uri="{FF2B5EF4-FFF2-40B4-BE49-F238E27FC236}">
                <a16:creationId xmlns:a16="http://schemas.microsoft.com/office/drawing/2014/main" id="{570CE826-D38B-A34C-B7EA-1B303B847BAF}"/>
              </a:ext>
            </a:extLst>
          </p:cNvPr>
          <p:cNvSpPr>
            <a:spLocks noGrp="1"/>
          </p:cNvSpPr>
          <p:nvPr>
            <p:ph idx="1"/>
          </p:nvPr>
        </p:nvSpPr>
        <p:spPr>
          <a:xfrm>
            <a:off x="768275" y="1551305"/>
            <a:ext cx="10515600" cy="4351338"/>
          </a:xfrm>
        </p:spPr>
        <p:txBody>
          <a:bodyPr/>
          <a:lstStyle/>
          <a:p>
            <a:pPr marL="0" indent="0">
              <a:buNone/>
            </a:pPr>
            <a:endParaRPr lang="sv-SE" dirty="0"/>
          </a:p>
          <a:p>
            <a:endParaRPr lang="sv-SE" dirty="0"/>
          </a:p>
          <a:p>
            <a:endParaRPr lang="sv-SE" dirty="0"/>
          </a:p>
        </p:txBody>
      </p:sp>
      <p:pic>
        <p:nvPicPr>
          <p:cNvPr id="4" name="Platshållare för innehåll 4">
            <a:extLst>
              <a:ext uri="{FF2B5EF4-FFF2-40B4-BE49-F238E27FC236}">
                <a16:creationId xmlns:a16="http://schemas.microsoft.com/office/drawing/2014/main" id="{46223778-132B-0847-9389-FA1CA897A462}"/>
              </a:ext>
            </a:extLst>
          </p:cNvPr>
          <p:cNvPicPr>
            <a:picLocks noChangeAspect="1"/>
          </p:cNvPicPr>
          <p:nvPr/>
        </p:nvPicPr>
        <p:blipFill>
          <a:blip r:embed="rId2"/>
          <a:stretch>
            <a:fillRect/>
          </a:stretch>
        </p:blipFill>
        <p:spPr>
          <a:xfrm>
            <a:off x="10208871" y="365125"/>
            <a:ext cx="1485598" cy="928704"/>
          </a:xfrm>
          <a:prstGeom prst="rect">
            <a:avLst/>
          </a:prstGeom>
        </p:spPr>
      </p:pic>
      <p:sp>
        <p:nvSpPr>
          <p:cNvPr id="5" name="TextBox 4">
            <a:extLst>
              <a:ext uri="{FF2B5EF4-FFF2-40B4-BE49-F238E27FC236}">
                <a16:creationId xmlns:a16="http://schemas.microsoft.com/office/drawing/2014/main" id="{E2790995-961F-EB8D-2B5B-06B87654B5FB}"/>
              </a:ext>
            </a:extLst>
          </p:cNvPr>
          <p:cNvSpPr txBox="1"/>
          <p:nvPr/>
        </p:nvSpPr>
        <p:spPr>
          <a:xfrm>
            <a:off x="2807746" y="3302598"/>
            <a:ext cx="6864187" cy="707886"/>
          </a:xfrm>
          <a:prstGeom prst="rect">
            <a:avLst/>
          </a:prstGeom>
          <a:noFill/>
        </p:spPr>
        <p:txBody>
          <a:bodyPr wrap="none" rtlCol="0">
            <a:spAutoFit/>
          </a:bodyPr>
          <a:lstStyle/>
          <a:p>
            <a:r>
              <a:rPr lang="sv-SE" sz="4000" b="1" i="1" dirty="0"/>
              <a:t>Tack för visad uppmärksamhet!</a:t>
            </a:r>
          </a:p>
        </p:txBody>
      </p:sp>
    </p:spTree>
    <p:extLst>
      <p:ext uri="{BB962C8B-B14F-4D97-AF65-F5344CB8AC3E}">
        <p14:creationId xmlns:p14="http://schemas.microsoft.com/office/powerpoint/2010/main" val="323579165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BF.240323" id="{B2985E3C-D48D-794E-9103-93B05BA8752A}" vid="{62EE4FA1-697E-A942-8236-1E04053781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12948</TotalTime>
  <Words>2926</Words>
  <Application>Microsoft Macintosh PowerPoint</Application>
  <PresentationFormat>Bredbild</PresentationFormat>
  <Paragraphs>525</Paragraphs>
  <Slides>46</Slides>
  <Notes>1</Notes>
  <HiddenSlides>0</HiddenSlides>
  <MMClips>0</MMClips>
  <ScaleCrop>false</ScaleCrop>
  <HeadingPairs>
    <vt:vector size="6" baseType="variant">
      <vt:variant>
        <vt:lpstr>Använt teckensnitt</vt:lpstr>
      </vt:variant>
      <vt:variant>
        <vt:i4>5</vt:i4>
      </vt:variant>
      <vt:variant>
        <vt:lpstr>Tema</vt:lpstr>
      </vt:variant>
      <vt:variant>
        <vt:i4>2</vt:i4>
      </vt:variant>
      <vt:variant>
        <vt:lpstr>Bildrubriker</vt:lpstr>
      </vt:variant>
      <vt:variant>
        <vt:i4>46</vt:i4>
      </vt:variant>
    </vt:vector>
  </HeadingPairs>
  <TitlesOfParts>
    <vt:vector size="53" baseType="lpstr">
      <vt:lpstr>Arial</vt:lpstr>
      <vt:lpstr>Brush Script Std</vt:lpstr>
      <vt:lpstr>Calibri</vt:lpstr>
      <vt:lpstr>Calibri Light</vt:lpstr>
      <vt:lpstr>Libre Baskerville</vt:lpstr>
      <vt:lpstr>Office-tema</vt:lpstr>
      <vt:lpstr>Office Theme</vt:lpstr>
      <vt:lpstr>PowerPoint-presentation</vt:lpstr>
      <vt:lpstr>      Dagordning</vt:lpstr>
      <vt:lpstr>      Dagordning</vt:lpstr>
      <vt:lpstr>      Dagordning</vt:lpstr>
      <vt:lpstr>Årsmötesprotoll 2025-04-12</vt:lpstr>
      <vt:lpstr>      Dagordning</vt:lpstr>
      <vt:lpstr>Verksamhetsberättelse 2025</vt:lpstr>
      <vt:lpstr>      Dagordning</vt:lpstr>
      <vt:lpstr>PowerPoint-presentation</vt:lpstr>
      <vt:lpstr>PowerPoint-presentation</vt:lpstr>
      <vt:lpstr>PowerPoint-presentation</vt:lpstr>
      <vt:lpstr>      Dagordning</vt:lpstr>
      <vt:lpstr>Revisionsberättelse</vt:lpstr>
      <vt:lpstr>      Dagordning</vt:lpstr>
      <vt:lpstr>      Dagordning</vt:lpstr>
      <vt:lpstr>Avgifter</vt:lpstr>
      <vt:lpstr>PowerPoint-presentation</vt:lpstr>
      <vt:lpstr>PowerPoint-presentation</vt:lpstr>
      <vt:lpstr>      Dagordning</vt:lpstr>
      <vt:lpstr>      Dagordning</vt:lpstr>
      <vt:lpstr>      Dagordning</vt:lpstr>
      <vt:lpstr>Motion från medlem</vt:lpstr>
      <vt:lpstr>      Dagordning</vt:lpstr>
      <vt:lpstr>Valberedningens förslag</vt:lpstr>
      <vt:lpstr>      Dagordning</vt:lpstr>
      <vt:lpstr>Förslag till Valberedning</vt:lpstr>
      <vt:lpstr>      Dagordning</vt:lpstr>
      <vt:lpstr>Gästhamnen</vt:lpstr>
      <vt:lpstr>PowerPoint-presentation</vt:lpstr>
      <vt:lpstr>PowerPoint-presentation</vt:lpstr>
      <vt:lpstr>PowerPoint-presentation</vt:lpstr>
      <vt:lpstr>PowerPoint-presentation</vt:lpstr>
      <vt:lpstr>Båtplatser</vt:lpstr>
      <vt:lpstr>Förslag från styrelsen</vt:lpstr>
      <vt:lpstr>”Servicehuset”</vt:lpstr>
      <vt:lpstr>”Servicehuset”</vt:lpstr>
      <vt:lpstr>Till minne</vt:lpstr>
      <vt:lpstr>Arrendet med Tjörns Hamnar AB</vt:lpstr>
      <vt:lpstr>PowerPoint-presentation</vt:lpstr>
      <vt:lpstr>Arrendet med Tjörns Hamnar AB</vt:lpstr>
      <vt:lpstr>PowerPoint-presentation</vt:lpstr>
      <vt:lpstr>PowerPoint-presentation</vt:lpstr>
      <vt:lpstr>PowerPoint-presentation</vt:lpstr>
      <vt:lpstr>PowerPoint-presentation</vt:lpstr>
      <vt:lpstr>PowerPoint-presentation</vt:lpstr>
      <vt:lpstr>Slut! Frågor?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Greger</dc:creator>
  <cp:lastModifiedBy>Microsoft Office User</cp:lastModifiedBy>
  <cp:revision>23</cp:revision>
  <dcterms:created xsi:type="dcterms:W3CDTF">2026-03-30T11:52:28Z</dcterms:created>
  <dcterms:modified xsi:type="dcterms:W3CDTF">2026-10-08T13:52:41Z</dcterms:modified>
</cp:coreProperties>
</file>